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68" r:id="rId3"/>
    <p:sldId id="265" r:id="rId4"/>
    <p:sldId id="257" r:id="rId5"/>
    <p:sldId id="300" r:id="rId6"/>
    <p:sldId id="301" r:id="rId7"/>
    <p:sldId id="302" r:id="rId8"/>
    <p:sldId id="307" r:id="rId9"/>
    <p:sldId id="299" r:id="rId10"/>
    <p:sldId id="323" r:id="rId11"/>
    <p:sldId id="320" r:id="rId12"/>
    <p:sldId id="310" r:id="rId13"/>
    <p:sldId id="311" r:id="rId14"/>
    <p:sldId id="328" r:id="rId15"/>
    <p:sldId id="332" r:id="rId16"/>
    <p:sldId id="333" r:id="rId17"/>
    <p:sldId id="334" r:id="rId18"/>
    <p:sldId id="335" r:id="rId19"/>
    <p:sldId id="336" r:id="rId20"/>
    <p:sldId id="337" r:id="rId21"/>
    <p:sldId id="322" r:id="rId22"/>
    <p:sldId id="319" r:id="rId23"/>
    <p:sldId id="295" r:id="rId24"/>
    <p:sldId id="269" r:id="rId25"/>
    <p:sldId id="270" r:id="rId26"/>
    <p:sldId id="273" r:id="rId27"/>
    <p:sldId id="274" r:id="rId28"/>
    <p:sldId id="276" r:id="rId29"/>
    <p:sldId id="280" r:id="rId30"/>
    <p:sldId id="278" r:id="rId31"/>
    <p:sldId id="279" r:id="rId32"/>
    <p:sldId id="283" r:id="rId33"/>
    <p:sldId id="284" r:id="rId34"/>
    <p:sldId id="288" r:id="rId35"/>
    <p:sldId id="285" r:id="rId36"/>
    <p:sldId id="292" r:id="rId37"/>
    <p:sldId id="290" r:id="rId38"/>
    <p:sldId id="287" r:id="rId39"/>
    <p:sldId id="329" r:id="rId40"/>
    <p:sldId id="289" r:id="rId41"/>
    <p:sldId id="314" r:id="rId42"/>
    <p:sldId id="309" r:id="rId43"/>
    <p:sldId id="262" r:id="rId44"/>
    <p:sldId id="275" r:id="rId45"/>
    <p:sldId id="33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D04"/>
    <a:srgbClr val="E9E9E9"/>
    <a:srgbClr val="85BD0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90"/>
    <p:restoredTop sz="95673"/>
  </p:normalViewPr>
  <p:slideViewPr>
    <p:cSldViewPr snapToGrid="0" snapToObjects="1">
      <p:cViewPr varScale="1">
        <p:scale>
          <a:sx n="74" d="100"/>
          <a:sy n="74" d="100"/>
        </p:scale>
        <p:origin x="184" y="904"/>
      </p:cViewPr>
      <p:guideLst/>
    </p:cSldViewPr>
  </p:slideViewPr>
  <p:outlineViewPr>
    <p:cViewPr>
      <p:scale>
        <a:sx n="33" d="100"/>
        <a:sy n="33" d="100"/>
      </p:scale>
      <p:origin x="0" y="-68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3E0B0-9698-3647-8503-478E0D752FF8}" type="datetimeFigureOut">
              <a:rPr lang="en-US" smtClean="0"/>
              <a:t>3/27/16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C27C0-884B-4A4B-85B1-90CDE3E0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68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series is a simple concept, but notoriously tricky in practice.</a:t>
            </a:r>
            <a:r>
              <a:rPr lang="en-US" baseline="0" dirty="0" smtClean="0"/>
              <a:t> </a:t>
            </a:r>
            <a:r>
              <a:rPr lang="en-US" dirty="0" smtClean="0"/>
              <a:t>After all, even “time” is a hard concept to define.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C27C0-884B-4A4B-85B1-90CDE3E05D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C27C0-884B-4A4B-85B1-90CDE3E05D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4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C27C0-884B-4A4B-85B1-90CDE3E05D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11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C27C0-884B-4A4B-85B1-90CDE3E05D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5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C27C0-884B-4A4B-85B1-90CDE3E05D6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53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C27C0-884B-4A4B-85B1-90CDE3E05D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5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C27C0-884B-4A4B-85B1-90CDE3E05D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1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1" y="4373401"/>
            <a:ext cx="12192000" cy="2484598"/>
          </a:xfrm>
          <a:prstGeom prst="rect">
            <a:avLst/>
          </a:prstGeom>
          <a:solidFill>
            <a:srgbClr val="2C282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" y="4191448"/>
            <a:ext cx="12192000" cy="181967"/>
            <a:chOff x="628763" y="341908"/>
            <a:chExt cx="7428370" cy="195376"/>
          </a:xfrm>
        </p:grpSpPr>
        <p:sp>
          <p:nvSpPr>
            <p:cNvPr id="24" name="Rectangle 23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322117"/>
            <a:ext cx="10363200" cy="1800810"/>
          </a:xfrm>
        </p:spPr>
        <p:txBody>
          <a:bodyPr anchor="b">
            <a:noAutofit/>
          </a:bodyPr>
          <a:lstStyle>
            <a:lvl1pPr algn="l">
              <a:defRPr sz="8000" b="1" cap="none">
                <a:latin typeface="Museo sans 300"/>
                <a:cs typeface="Museo sans 3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1"/>
          </p:nvPr>
        </p:nvSpPr>
        <p:spPr>
          <a:xfrm>
            <a:off x="2285544" y="4278285"/>
            <a:ext cx="9040740" cy="1589735"/>
          </a:xfrm>
        </p:spPr>
        <p:txBody>
          <a:bodyPr anchor="t">
            <a:normAutofit/>
          </a:bodyPr>
          <a:lstStyle>
            <a:lvl1pPr marL="0" indent="0"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3084" y="6356365"/>
            <a:ext cx="5486400" cy="365125"/>
          </a:xfrm>
          <a:prstGeom prst="rect">
            <a:avLst/>
          </a:prstGeom>
        </p:spPr>
        <p:txBody>
          <a:bodyPr/>
          <a:lstStyle>
            <a:lvl1pPr>
              <a:defRPr sz="1100" i="1">
                <a:latin typeface="Museo sans 300"/>
                <a:cs typeface="Museo sans 30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45719"/>
            <a:ext cx="12192000" cy="691138"/>
          </a:xfrm>
          <a:prstGeom prst="rect">
            <a:avLst/>
          </a:prstGeom>
          <a:solidFill>
            <a:srgbClr val="FF5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B0007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648" y="986673"/>
            <a:ext cx="10972801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121339"/>
            <a:ext cx="10972801" cy="60088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18" name="Rectangle 17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35762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">
    <p:bg>
      <p:bgPr>
        <a:solidFill>
          <a:srgbClr val="5E5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" y="736858"/>
            <a:ext cx="12192000" cy="6121143"/>
          </a:xfrm>
          <a:prstGeom prst="rect">
            <a:avLst/>
          </a:prstGeom>
          <a:solidFill>
            <a:srgbClr val="413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67313" y="1627414"/>
            <a:ext cx="10658972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6525832"/>
            <a:ext cx="12192000" cy="332168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6" name="Picture 15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9415" y="6270172"/>
            <a:ext cx="720464" cy="470469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56998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45720"/>
            <a:ext cx="12192000" cy="691138"/>
          </a:xfrm>
          <a:prstGeom prst="rect">
            <a:avLst/>
          </a:prstGeom>
          <a:solidFill>
            <a:srgbClr val="5E55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B0007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648" y="986673"/>
            <a:ext cx="10972801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121339"/>
            <a:ext cx="10972801" cy="60088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18" name="Rectangle 17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30809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8" y="274639"/>
            <a:ext cx="109728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8448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65"/>
            <a:ext cx="5486400" cy="365125"/>
          </a:xfrm>
          <a:prstGeom prst="rect">
            <a:avLst/>
          </a:prstGeom>
        </p:spPr>
        <p:txBody>
          <a:bodyPr/>
          <a:lstStyle>
            <a:lvl1pPr>
              <a:defRPr sz="1100" i="1"/>
            </a:lvl1pPr>
          </a:lstStyle>
          <a:p>
            <a:endParaRPr lang="en-US" dirty="0"/>
          </a:p>
        </p:txBody>
      </p:sp>
      <p:pic>
        <p:nvPicPr>
          <p:cNvPr id="16" name="Picture 15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0704" y="6270171"/>
            <a:ext cx="720465" cy="470469"/>
          </a:xfrm>
          <a:prstGeom prst="rect">
            <a:avLst/>
          </a:prstGeom>
        </p:spPr>
      </p:pic>
      <p:sp>
        <p:nvSpPr>
          <p:cNvPr id="1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18" name="Rectangle 17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52470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8" y="274639"/>
            <a:ext cx="1097280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448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448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65"/>
            <a:ext cx="5486400" cy="365125"/>
          </a:xfrm>
          <a:prstGeom prst="rect">
            <a:avLst/>
          </a:prstGeom>
        </p:spPr>
        <p:txBody>
          <a:bodyPr/>
          <a:lstStyle>
            <a:lvl1pPr>
              <a:defRPr sz="1100" i="1"/>
            </a:lvl1pPr>
          </a:lstStyle>
          <a:p>
            <a:endParaRPr lang="en-US" dirty="0"/>
          </a:p>
        </p:txBody>
      </p:sp>
      <p:sp>
        <p:nvSpPr>
          <p:cNvPr id="19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20" name="Rectangle 19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26" name="Picture 25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0704" y="6270171"/>
            <a:ext cx="720465" cy="4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4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8" y="274639"/>
            <a:ext cx="109728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65"/>
            <a:ext cx="5486400" cy="365125"/>
          </a:xfrm>
          <a:prstGeom prst="rect">
            <a:avLst/>
          </a:prstGeom>
        </p:spPr>
        <p:txBody>
          <a:bodyPr/>
          <a:lstStyle>
            <a:lvl1pPr>
              <a:defRPr sz="1100" i="1"/>
            </a:lvl1pPr>
          </a:lstStyle>
          <a:p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21" name="Picture 20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0704" y="6270171"/>
            <a:ext cx="720465" cy="4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15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65"/>
            <a:ext cx="5486400" cy="365125"/>
          </a:xfrm>
          <a:prstGeom prst="rect">
            <a:avLst/>
          </a:prstGeom>
        </p:spPr>
        <p:txBody>
          <a:bodyPr/>
          <a:lstStyle>
            <a:lvl1pPr>
              <a:defRPr sz="1100" i="1"/>
            </a:lvl1pPr>
          </a:lstStyle>
          <a:p>
            <a:endParaRPr lang="en-US" dirty="0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20" name="Picture 19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0704" y="6270171"/>
            <a:ext cx="720465" cy="4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7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2" y="27306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6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65"/>
            <a:ext cx="5486400" cy="365125"/>
          </a:xfrm>
          <a:prstGeom prst="rect">
            <a:avLst/>
          </a:prstGeom>
        </p:spPr>
        <p:txBody>
          <a:bodyPr/>
          <a:lstStyle>
            <a:lvl1pPr>
              <a:defRPr sz="1100" i="1"/>
            </a:lvl1pPr>
          </a:lstStyle>
          <a:p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24" name="Picture 2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0704" y="6270171"/>
            <a:ext cx="720465" cy="4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199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14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52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65"/>
            <a:ext cx="5486400" cy="365125"/>
          </a:xfrm>
          <a:prstGeom prst="rect">
            <a:avLst/>
          </a:prstGeom>
        </p:spPr>
        <p:txBody>
          <a:bodyPr/>
          <a:lstStyle>
            <a:lvl1pPr>
              <a:defRPr sz="1100" i="1"/>
            </a:lvl1pPr>
          </a:lstStyle>
          <a:p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24" name="Picture 2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0704" y="6270171"/>
            <a:ext cx="720465" cy="4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18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07829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8" y="274639"/>
            <a:ext cx="10972801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600206"/>
            <a:ext cx="10972801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8" name="Rectangle 7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7" name="Slide Number Placeholder 9"/>
          <p:cNvSpPr txBox="1">
            <a:spLocks/>
          </p:cNvSpPr>
          <p:nvPr userDrawn="1"/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647984-1A5B-6F4C-AABC-F46E5AEF89B6}" type="slidenum">
              <a:rPr lang="en-US" sz="1600" smtClean="0"/>
              <a:pPr/>
              <a:t>‹#›</a:t>
            </a:fld>
            <a:endParaRPr lang="en-US" sz="1600"/>
          </a:p>
        </p:txBody>
      </p:sp>
      <p:pic>
        <p:nvPicPr>
          <p:cNvPr id="13" name="Picture 12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0704" y="6270171"/>
            <a:ext cx="720465" cy="47046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73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SubTitle_Fu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19"/>
          <p:cNvGrpSpPr/>
          <p:nvPr/>
        </p:nvGrpSpPr>
        <p:grpSpPr>
          <a:xfrm>
            <a:off x="6013" y="196"/>
            <a:ext cx="12198700" cy="85469"/>
            <a:chOff x="0" y="0"/>
            <a:chExt cx="9149024" cy="64100"/>
          </a:xfrm>
        </p:grpSpPr>
        <p:sp>
          <p:nvSpPr>
            <p:cNvPr id="214" name="Shape 214"/>
            <p:cNvSpPr/>
            <p:nvPr/>
          </p:nvSpPr>
          <p:spPr>
            <a:xfrm flipH="1">
              <a:off x="5489347" y="-1"/>
              <a:ext cx="1829809" cy="64102"/>
            </a:xfrm>
            <a:prstGeom prst="rect">
              <a:avLst/>
            </a:prstGeom>
            <a:solidFill>
              <a:srgbClr val="F0572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Museo Sans 100"/>
                  <a:ea typeface="Museo Sans 100"/>
                  <a:cs typeface="Museo Sans 100"/>
                  <a:sym typeface="Museo Sans 100"/>
                </a:defRPr>
              </a:pPr>
              <a:endParaRPr sz="1866"/>
            </a:p>
          </p:txBody>
        </p:sp>
        <p:sp>
          <p:nvSpPr>
            <p:cNvPr id="215" name="Shape 215"/>
            <p:cNvSpPr/>
            <p:nvPr/>
          </p:nvSpPr>
          <p:spPr>
            <a:xfrm flipH="1">
              <a:off x="3659564" y="-1"/>
              <a:ext cx="1829809" cy="64102"/>
            </a:xfrm>
            <a:prstGeom prst="rect">
              <a:avLst/>
            </a:prstGeom>
            <a:solidFill>
              <a:srgbClr val="9ACA3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Museo Sans 100"/>
                  <a:ea typeface="Museo Sans 100"/>
                  <a:cs typeface="Museo Sans 100"/>
                  <a:sym typeface="Museo Sans 100"/>
                </a:defRPr>
              </a:pPr>
              <a:endParaRPr sz="1866"/>
            </a:p>
          </p:txBody>
        </p:sp>
        <p:sp>
          <p:nvSpPr>
            <p:cNvPr id="216" name="Shape 216"/>
            <p:cNvSpPr/>
            <p:nvPr/>
          </p:nvSpPr>
          <p:spPr>
            <a:xfrm flipH="1">
              <a:off x="1829781" y="-1"/>
              <a:ext cx="1829810" cy="64102"/>
            </a:xfrm>
            <a:prstGeom prst="rect">
              <a:avLst/>
            </a:prstGeom>
            <a:solidFill>
              <a:srgbClr val="0097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Museo Sans 100"/>
                  <a:ea typeface="Museo Sans 100"/>
                  <a:cs typeface="Museo Sans 100"/>
                  <a:sym typeface="Museo Sans 100"/>
                </a:defRPr>
              </a:pPr>
              <a:endParaRPr sz="1866"/>
            </a:p>
          </p:txBody>
        </p:sp>
        <p:sp>
          <p:nvSpPr>
            <p:cNvPr id="217" name="Shape 217"/>
            <p:cNvSpPr/>
            <p:nvPr/>
          </p:nvSpPr>
          <p:spPr>
            <a:xfrm flipH="1">
              <a:off x="0" y="-1"/>
              <a:ext cx="1829809" cy="64102"/>
            </a:xfrm>
            <a:prstGeom prst="rect">
              <a:avLst/>
            </a:prstGeom>
            <a:solidFill>
              <a:srgbClr val="AA208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Museo Sans 100"/>
                  <a:ea typeface="Museo Sans 100"/>
                  <a:cs typeface="Museo Sans 100"/>
                  <a:sym typeface="Museo Sans 100"/>
                </a:defRPr>
              </a:pPr>
              <a:endParaRPr sz="1866"/>
            </a:p>
          </p:txBody>
        </p:sp>
        <p:sp>
          <p:nvSpPr>
            <p:cNvPr id="218" name="Shape 218"/>
            <p:cNvSpPr/>
            <p:nvPr/>
          </p:nvSpPr>
          <p:spPr>
            <a:xfrm>
              <a:off x="7319216" y="-1"/>
              <a:ext cx="1829809" cy="64102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  <a:latin typeface="Museo Sans 100"/>
                  <a:ea typeface="Museo Sans 100"/>
                  <a:cs typeface="Museo Sans 100"/>
                  <a:sym typeface="Museo Sans 100"/>
                </a:defRPr>
              </a:pPr>
              <a:endParaRPr sz="1866"/>
            </a:p>
          </p:txBody>
        </p:sp>
      </p:grpSp>
      <p:sp>
        <p:nvSpPr>
          <p:cNvPr id="220" name="Shape 220"/>
          <p:cNvSpPr/>
          <p:nvPr/>
        </p:nvSpPr>
        <p:spPr>
          <a:xfrm>
            <a:off x="1" y="83754"/>
            <a:ext cx="12192000" cy="761604"/>
          </a:xfrm>
          <a:prstGeom prst="rect">
            <a:avLst/>
          </a:prstGeom>
          <a:solidFill>
            <a:srgbClr val="AA208E"/>
          </a:solidFill>
          <a:ln w="12700">
            <a:miter lim="400000"/>
          </a:ln>
        </p:spPr>
        <p:txBody>
          <a:bodyPr lIns="60941" tIns="60941" rIns="60941" bIns="60941" anchor="ctr"/>
          <a:lstStyle/>
          <a:p>
            <a:pPr>
              <a:defRPr sz="1400">
                <a:solidFill>
                  <a:srgbClr val="000000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pPr>
            <a:endParaRPr sz="1866"/>
          </a:p>
        </p:txBody>
      </p:sp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609600" y="1045903"/>
            <a:ext cx="10972801" cy="2620001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352F2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563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ubHea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45720"/>
            <a:ext cx="12192000" cy="691138"/>
          </a:xfrm>
          <a:prstGeom prst="rect">
            <a:avLst/>
          </a:prstGeom>
          <a:solidFill>
            <a:srgbClr val="5E55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B0007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648" y="986673"/>
            <a:ext cx="10972801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16" name="Rectangle 15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9651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Fusia">
    <p:bg>
      <p:bgPr>
        <a:solidFill>
          <a:srgbClr val="B000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739646"/>
            <a:ext cx="12192000" cy="6118355"/>
          </a:xfrm>
          <a:prstGeom prst="rect">
            <a:avLst/>
          </a:prstGeom>
          <a:solidFill>
            <a:srgbClr val="800059"/>
          </a:solidFill>
          <a:ln>
            <a:solidFill>
              <a:srgbClr val="8000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67313" y="1627414"/>
            <a:ext cx="10658972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</a:t>
            </a:r>
            <a:r>
              <a:rPr lang="en-US" smtClean="0"/>
              <a:t>Title Style</a:t>
            </a:r>
            <a:endParaRPr lang="en-US" dirty="0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16" name="Rectangle 15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06683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Fu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45720"/>
            <a:ext cx="12192000" cy="691138"/>
          </a:xfrm>
          <a:prstGeom prst="rect">
            <a:avLst/>
          </a:prstGeom>
          <a:solidFill>
            <a:srgbClr val="B0007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B0007F"/>
              </a:solidFill>
            </a:endParaRP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551324" y="154471"/>
            <a:ext cx="10658972" cy="50738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useo sans 500"/>
                <a:ea typeface="+mj-ea"/>
                <a:cs typeface="Museo sans 500"/>
              </a:defRPr>
            </a:lvl1pPr>
          </a:lstStyle>
          <a:p>
            <a:endParaRPr lang="en-US" sz="3200" b="0" i="0" dirty="0">
              <a:solidFill>
                <a:schemeClr val="bg1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1009313"/>
            <a:ext cx="10972801" cy="10390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121339"/>
            <a:ext cx="10972801" cy="60088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20" name="Rectangle 19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61014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bg>
      <p:bgPr>
        <a:solidFill>
          <a:srgbClr val="0A8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" y="736858"/>
            <a:ext cx="12192000" cy="6121143"/>
          </a:xfrm>
          <a:prstGeom prst="rect">
            <a:avLst/>
          </a:prstGeom>
          <a:solidFill>
            <a:srgbClr val="0057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1" y="6525832"/>
            <a:ext cx="12192000" cy="332168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67313" y="1627414"/>
            <a:ext cx="10658972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9415" y="6270172"/>
            <a:ext cx="720464" cy="470469"/>
          </a:xfrm>
          <a:prstGeom prst="rect">
            <a:avLst/>
          </a:prstGeom>
        </p:spPr>
      </p:pic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069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45720"/>
            <a:ext cx="12192000" cy="691138"/>
          </a:xfrm>
          <a:prstGeom prst="rect">
            <a:avLst/>
          </a:prstGeom>
          <a:solidFill>
            <a:srgbClr val="0A8CC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B0007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648" y="986673"/>
            <a:ext cx="10972801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121339"/>
            <a:ext cx="10972801" cy="60088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20" name="Rectangle 19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37263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bg>
      <p:bgPr>
        <a:solidFill>
          <a:srgbClr val="8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" y="736858"/>
            <a:ext cx="12192000" cy="6121143"/>
          </a:xfrm>
          <a:prstGeom prst="rect">
            <a:avLst/>
          </a:prstGeom>
          <a:solidFill>
            <a:srgbClr val="6694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67313" y="1627414"/>
            <a:ext cx="10658972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1" y="6525832"/>
            <a:ext cx="12192000" cy="332168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9" name="Picture 18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9415" y="6270172"/>
            <a:ext cx="720464" cy="470469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89137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45720"/>
            <a:ext cx="12192000" cy="691138"/>
          </a:xfrm>
          <a:prstGeom prst="rect">
            <a:avLst/>
          </a:prstGeom>
          <a:solidFill>
            <a:srgbClr val="85BD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B0007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648" y="986673"/>
            <a:ext cx="10972801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121339"/>
            <a:ext cx="10972801" cy="60088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18" name="Rectangle 17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0873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range">
    <p:bg>
      <p:bgPr>
        <a:solidFill>
          <a:srgbClr val="FF5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736858"/>
            <a:ext cx="12192000" cy="61211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67313" y="1627414"/>
            <a:ext cx="10658972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" y="6525832"/>
            <a:ext cx="12192000" cy="332168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7" name="Picture 16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9415" y="6270172"/>
            <a:ext cx="720464" cy="470469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1" y="1"/>
            <a:ext cx="12192000" cy="45719"/>
            <a:chOff x="628763" y="341908"/>
            <a:chExt cx="7428370" cy="19537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31793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6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8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useo sans 500"/>
          <a:ea typeface="+mj-ea"/>
          <a:cs typeface="Museo sans 5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3200" kern="1200">
          <a:solidFill>
            <a:schemeClr val="accent6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5"/>
        </a:buClr>
        <a:buFont typeface="Lucida Grande"/>
        <a:buChar char="-"/>
        <a:defRPr sz="2800" kern="1200">
          <a:solidFill>
            <a:schemeClr val="accent6"/>
          </a:solidFill>
          <a:latin typeface="Museo sans 300"/>
          <a:ea typeface="+mn-ea"/>
          <a:cs typeface="Museo sans 30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2400" kern="1200">
          <a:solidFill>
            <a:schemeClr val="accent6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SzPct val="60000"/>
        <a:buFont typeface="Lucida Grande"/>
        <a:buChar char="-"/>
        <a:defRPr sz="2000" kern="1200">
          <a:solidFill>
            <a:schemeClr val="accent6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5"/>
        </a:buClr>
        <a:buSzPct val="60000"/>
        <a:buFont typeface="Courier New"/>
        <a:buChar char="o"/>
        <a:defRPr sz="2000" kern="1200">
          <a:solidFill>
            <a:schemeClr val="accent6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pandas-docs/version/0.18.0/timeseries.html" TargetMode="External"/><Relationship Id="rId4" Type="http://schemas.openxmlformats.org/officeDocument/2006/relationships/hyperlink" Target="https://github.com/dato-code/sfram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anpkent.com/" TargetMode="External"/><Relationship Id="rId4" Type="http://schemas.openxmlformats.org/officeDocument/2006/relationships/hyperlink" Target="http://www.github.com/papayawarrior" TargetMode="External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rian@dato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o.int/malaria/areas/surveillance/operationalmanuals/en/" TargetMode="External"/><Relationship Id="rId4" Type="http://schemas.openxmlformats.org/officeDocument/2006/relationships/hyperlink" Target="http://green2.kingcounty.gov/swimbeach/default.aspx" TargetMode="External"/><Relationship Id="rId5" Type="http://schemas.openxmlformats.org/officeDocument/2006/relationships/hyperlink" Target="https://en.wikipedia.org/wiki/Time_seri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time.com/4251385/oklahoma-earthquakes-oil-gas/" TargetMode="External"/><Relationship Id="rId4" Type="http://schemas.openxmlformats.org/officeDocument/2006/relationships/hyperlink" Target="http://www.nytimes.com/2016/03/08/us/oklahoma-earthquakes-oil-gas-wells.html" TargetMode="External"/><Relationship Id="rId5" Type="http://schemas.openxmlformats.org/officeDocument/2006/relationships/hyperlink" Target="https://www.otexts.org/fp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1259" y="3516637"/>
            <a:ext cx="9795147" cy="2775675"/>
          </a:xfrm>
          <a:noFill/>
          <a:ln w="19050" cap="rnd">
            <a:noFill/>
          </a:ln>
          <a:effectLst>
            <a:outerShdw blurRad="63500" dist="38100" dir="5400000" algn="t" rotWithShape="0">
              <a:prstClr val="black">
                <a:alpha val="46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accent1"/>
                </a:solidFill>
              </a:rPr>
              <a:t>Time series analysis </a:t>
            </a:r>
            <a:br>
              <a:rPr lang="en-US" sz="8000" b="1" dirty="0" smtClean="0">
                <a:solidFill>
                  <a:schemeClr val="accent1"/>
                </a:solidFill>
              </a:rPr>
            </a:br>
            <a:r>
              <a:rPr lang="en-US" sz="8000" b="1" dirty="0" smtClean="0">
                <a:solidFill>
                  <a:schemeClr val="accent1"/>
                </a:solidFill>
              </a:rPr>
              <a:t>&amp; anomaly detection</a:t>
            </a:r>
            <a:endParaRPr lang="en-US" sz="80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0081" y="-55793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2800" b="0" i="0" dirty="0" smtClean="0">
              <a:solidFill>
                <a:schemeClr val="bg1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375400"/>
            <a:ext cx="4864100" cy="4699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600" i="1" dirty="0" smtClean="0">
                <a:latin typeface="Museo Sans 300" charset="0"/>
                <a:ea typeface="Museo Sans 300" charset="0"/>
                <a:cs typeface="Museo Sans 300" charset="0"/>
              </a:rPr>
              <a:t>image 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source: http://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earthquake.usgs.gov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/earthquakes/map/</a:t>
            </a:r>
            <a:endParaRPr lang="en-US" sz="1600" b="0" i="1" dirty="0" smtClean="0">
              <a:latin typeface="Museo Sans 300" charset="0"/>
              <a:ea typeface="Museo Sans 300" charset="0"/>
              <a:cs typeface="Museo Sans 3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2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GraphLab Create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TimeSeries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4579" y="1586351"/>
            <a:ext cx="10972801" cy="48698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Inspired by </a:t>
            </a:r>
            <a:r>
              <a:rPr lang="en-US" dirty="0" smtClean="0">
                <a:hlinkClick r:id="rId3"/>
              </a:rPr>
              <a:t>Pandas</a:t>
            </a:r>
            <a:r>
              <a:rPr lang="en-US" dirty="0" smtClean="0"/>
              <a:t> time series</a:t>
            </a:r>
          </a:p>
          <a:p>
            <a:r>
              <a:rPr lang="en-US" dirty="0" smtClean="0"/>
              <a:t>Backed by a single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SFrame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Compressed</a:t>
            </a:r>
            <a:r>
              <a:rPr lang="en-US" dirty="0"/>
              <a:t>, disk-backed data </a:t>
            </a:r>
            <a:r>
              <a:rPr lang="en-US" dirty="0" smtClean="0"/>
              <a:t>frame</a:t>
            </a:r>
          </a:p>
          <a:p>
            <a:pPr lvl="1"/>
            <a:r>
              <a:rPr lang="en-US" dirty="0" smtClean="0"/>
              <a:t>Intelligent input parsing</a:t>
            </a:r>
          </a:p>
          <a:p>
            <a:pPr lvl="1"/>
            <a:r>
              <a:rPr lang="en-US" dirty="0" smtClean="0"/>
              <a:t>Rich type support</a:t>
            </a:r>
          </a:p>
          <a:p>
            <a:pPr lvl="1"/>
            <a:r>
              <a:rPr lang="en-US" dirty="0" smtClean="0"/>
              <a:t>Query optimization and lazy evaluation</a:t>
            </a:r>
          </a:p>
          <a:p>
            <a:pPr lvl="1"/>
            <a:r>
              <a:rPr lang="en-US" dirty="0" smtClean="0"/>
              <a:t>Columnar architecture </a:t>
            </a:r>
          </a:p>
          <a:p>
            <a:r>
              <a:rPr lang="en-US" dirty="0" smtClean="0"/>
              <a:t>Row indexing by sorted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datetime</a:t>
            </a:r>
            <a:r>
              <a:rPr lang="en-US" dirty="0" smtClean="0"/>
              <a:t> values</a:t>
            </a:r>
          </a:p>
          <a:p>
            <a:r>
              <a:rPr lang="en-US" dirty="0" smtClean="0"/>
              <a:t>Open source is the plan, but not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2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scenario: understanding earthquakes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600206"/>
            <a:ext cx="10972801" cy="49312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Kathryn Schulz, </a:t>
            </a:r>
            <a:r>
              <a:rPr lang="en-US" b="1" dirty="0" smtClean="0"/>
              <a:t>The Really Big One, </a:t>
            </a:r>
            <a:r>
              <a:rPr lang="en-US" dirty="0" smtClean="0"/>
              <a:t>The </a:t>
            </a:r>
            <a:r>
              <a:rPr lang="en-US" dirty="0"/>
              <a:t>New Yorker, </a:t>
            </a:r>
            <a:r>
              <a:rPr lang="en-US" dirty="0" smtClean="0"/>
              <a:t>July 2015.</a:t>
            </a:r>
            <a:endParaRPr lang="en-US" dirty="0"/>
          </a:p>
          <a:p>
            <a:r>
              <a:rPr lang="en-US" i="1" dirty="0" smtClean="0"/>
              <a:t>When </a:t>
            </a:r>
            <a:r>
              <a:rPr lang="en-US" i="1" dirty="0"/>
              <a:t>the next full-margin rupture happens, </a:t>
            </a:r>
            <a:r>
              <a:rPr lang="en-US" i="1" dirty="0" smtClean="0"/>
              <a:t>[the PNW] region </a:t>
            </a:r>
            <a:r>
              <a:rPr lang="en-US" i="1" dirty="0"/>
              <a:t>will suffer the worst natural disaster in the history of North </a:t>
            </a:r>
            <a:r>
              <a:rPr lang="en-US" i="1" dirty="0" smtClean="0"/>
              <a:t>America.</a:t>
            </a:r>
            <a:br>
              <a:rPr lang="en-US" i="1" dirty="0" smtClean="0"/>
            </a:br>
            <a:endParaRPr lang="en-US" i="1" dirty="0" smtClean="0"/>
          </a:p>
          <a:p>
            <a:r>
              <a:rPr lang="en-US" i="1" dirty="0" smtClean="0"/>
              <a:t>Kenneth </a:t>
            </a:r>
            <a:r>
              <a:rPr lang="en-US" i="1" dirty="0"/>
              <a:t>Murphy, who directs FEMA’s Region X, the division responsible for Oregon, Washington, Idaho, and Alaska, says, </a:t>
            </a:r>
            <a:r>
              <a:rPr lang="en-US" i="1" dirty="0" smtClean="0"/>
              <a:t>‘Our </a:t>
            </a:r>
            <a:r>
              <a:rPr lang="en-US" i="1" dirty="0"/>
              <a:t>operating assumption is that everything west of Interstate 5 will be toast</a:t>
            </a:r>
            <a:r>
              <a:rPr lang="en-US" i="1" dirty="0" smtClean="0"/>
              <a:t>.’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07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demo: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TimeSeries</a:t>
            </a:r>
            <a:r>
              <a:rPr lang="en-US" dirty="0" smtClean="0"/>
              <a:t>, the data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2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predict a new value in a time series?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5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modeling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308259"/>
            <a:ext cx="10972801" cy="11845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Autocorrelation: </a:t>
            </a:r>
            <a:r>
              <a:rPr lang="en-US" dirty="0" smtClean="0"/>
              <a:t>“…measures </a:t>
            </a:r>
            <a:r>
              <a:rPr lang="en-US" dirty="0"/>
              <a:t>the linear relationship between </a:t>
            </a:r>
            <a:r>
              <a:rPr lang="en-US" i="1" dirty="0"/>
              <a:t>lagged values</a:t>
            </a:r>
            <a:r>
              <a:rPr lang="en-US" dirty="0"/>
              <a:t> of a time series</a:t>
            </a:r>
            <a:r>
              <a:rPr lang="en-US" dirty="0" smtClean="0"/>
              <a:t>.” (Hyndman, 2013)</a:t>
            </a:r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33" y="2416066"/>
            <a:ext cx="5183821" cy="4156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3" y="2440002"/>
            <a:ext cx="5569131" cy="41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modeling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308259"/>
            <a:ext cx="10972801" cy="11845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Autocorrelation: </a:t>
            </a:r>
            <a:r>
              <a:rPr lang="en-US" dirty="0" smtClean="0"/>
              <a:t>“…measures </a:t>
            </a:r>
            <a:r>
              <a:rPr lang="en-US" dirty="0"/>
              <a:t>the linear relationship between </a:t>
            </a:r>
            <a:r>
              <a:rPr lang="en-US" i="1" dirty="0"/>
              <a:t>lagged values</a:t>
            </a:r>
            <a:r>
              <a:rPr lang="en-US" dirty="0"/>
              <a:t> of a time series</a:t>
            </a:r>
            <a:r>
              <a:rPr lang="en-US" dirty="0" smtClean="0"/>
              <a:t>.” (Hyndman, 2013)</a:t>
            </a:r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90" y="2451259"/>
            <a:ext cx="5222111" cy="4081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1" y="2451260"/>
            <a:ext cx="5557422" cy="41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modeling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347448"/>
            <a:ext cx="10972801" cy="76873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Stationarity: </a:t>
            </a:r>
            <a:r>
              <a:rPr lang="en-US" dirty="0" smtClean="0"/>
              <a:t>time series properties don’t change over time.</a:t>
            </a: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6023" y="2155370"/>
            <a:ext cx="5669280" cy="418011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0" i="0" dirty="0" smtClean="0">
                <a:latin typeface="Museo Sans 300" charset="0"/>
                <a:ea typeface="Museo Sans 300" charset="0"/>
                <a:cs typeface="Museo Sans 300" charset="0"/>
              </a:rPr>
              <a:t>Constant </a:t>
            </a:r>
            <a:r>
              <a:rPr lang="en-US" sz="2800" b="0" i="1" dirty="0" smtClean="0">
                <a:latin typeface="Museo Sans 300" charset="0"/>
                <a:ea typeface="Museo Sans 300" charset="0"/>
                <a:cs typeface="Museo Sans 300" charset="0"/>
              </a:rPr>
              <a:t>mean</a:t>
            </a:r>
            <a:r>
              <a:rPr lang="en-US" sz="2800" b="0" dirty="0" smtClean="0">
                <a:latin typeface="Museo Sans 300" charset="0"/>
                <a:ea typeface="Museo Sans 300" charset="0"/>
                <a:cs typeface="Museo Sans 300" charset="0"/>
              </a:rPr>
              <a:t>, </a:t>
            </a:r>
            <a:r>
              <a:rPr lang="en-US" sz="2800" b="0" i="1" dirty="0" smtClean="0">
                <a:latin typeface="Museo Sans 300" charset="0"/>
                <a:ea typeface="Museo Sans 300" charset="0"/>
                <a:cs typeface="Museo Sans 300" charset="0"/>
              </a:rPr>
              <a:t>variance,</a:t>
            </a:r>
            <a:r>
              <a:rPr lang="en-US" sz="2800" b="0" dirty="0" smtClean="0">
                <a:latin typeface="Museo Sans 300" charset="0"/>
                <a:ea typeface="Museo Sans 300" charset="0"/>
                <a:cs typeface="Museo Sans 300" charset="0"/>
              </a:rPr>
              <a:t> and </a:t>
            </a:r>
            <a:r>
              <a:rPr lang="en-US" sz="2800" b="0" i="1" dirty="0" smtClean="0">
                <a:latin typeface="Museo Sans 300" charset="0"/>
                <a:ea typeface="Museo Sans 300" charset="0"/>
                <a:cs typeface="Museo Sans 300" charset="0"/>
              </a:rPr>
              <a:t>autocorrelations.</a:t>
            </a:r>
            <a: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  <a:t/>
            </a:r>
            <a:b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</a:br>
            <a:endParaRPr lang="en-US" sz="2800" dirty="0" smtClean="0">
              <a:latin typeface="Museo Sans 300" charset="0"/>
              <a:ea typeface="Museo Sans 300" charset="0"/>
              <a:cs typeface="Museo Sans 300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Museo Sans 300" charset="0"/>
                <a:ea typeface="Museo Sans 300" charset="0"/>
                <a:cs typeface="Museo Sans 300" charset="0"/>
              </a:rPr>
              <a:t>Series with trends or seasonality are </a:t>
            </a:r>
            <a:r>
              <a:rPr lang="en-US" sz="2800" i="1" dirty="0">
                <a:latin typeface="Museo Sans 300" charset="0"/>
                <a:ea typeface="Museo Sans 300" charset="0"/>
                <a:cs typeface="Museo Sans 300" charset="0"/>
              </a:rPr>
              <a:t>not</a:t>
            </a:r>
            <a:r>
              <a:rPr lang="en-US" sz="2800" dirty="0">
                <a:latin typeface="Museo Sans 300" charset="0"/>
                <a:ea typeface="Museo Sans 300" charset="0"/>
                <a:cs typeface="Museo Sans 300" charset="0"/>
              </a:rPr>
              <a:t> stationary</a:t>
            </a:r>
            <a: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  <a:t>.</a:t>
            </a:r>
            <a:b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</a:br>
            <a:endParaRPr lang="en-US" sz="2800" dirty="0" smtClean="0">
              <a:latin typeface="Museo Sans 300" charset="0"/>
              <a:ea typeface="Museo Sans 300" charset="0"/>
              <a:cs typeface="Museo Sans 300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  <a:t>A modeling </a:t>
            </a:r>
            <a: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  <a:t>assumption.</a:t>
            </a:r>
            <a:endParaRPr lang="en-US" sz="2800" dirty="0" smtClean="0">
              <a:latin typeface="Museo Sans 300" charset="0"/>
              <a:ea typeface="Museo Sans 300" charset="0"/>
              <a:cs typeface="Museo Sans 300" charset="0"/>
            </a:endParaRPr>
          </a:p>
          <a:p>
            <a:endParaRPr lang="en-US" sz="2800" dirty="0" smtClean="0">
              <a:latin typeface="Museo Sans 300" charset="0"/>
              <a:ea typeface="Museo Sans 300" charset="0"/>
              <a:cs typeface="Museo Sans 300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Museo Sans 300" charset="0"/>
                <a:ea typeface="Museo Sans 300" charset="0"/>
                <a:cs typeface="Museo Sans 300" charset="0"/>
              </a:rPr>
              <a:t>Stationary series can be modeled probabilistically.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03" y="2155370"/>
            <a:ext cx="4312388" cy="3788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46501" y="6054633"/>
            <a:ext cx="3384925" cy="56170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b="1" i="0" dirty="0" smtClean="0">
                <a:solidFill>
                  <a:schemeClr val="accent1"/>
                </a:solidFill>
                <a:latin typeface="Museo Sans 300" charset="0"/>
                <a:ea typeface="Museo Sans 300" charset="0"/>
                <a:cs typeface="Museo Sans 300" charset="0"/>
              </a:rPr>
              <a:t>NOT STATIONARY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3812" y="6375400"/>
            <a:ext cx="4864100" cy="4699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600" i="1" dirty="0" smtClean="0">
                <a:latin typeface="Museo Sans 300" charset="0"/>
                <a:ea typeface="Museo Sans 300" charset="0"/>
                <a:cs typeface="Museo Sans 300" charset="0"/>
              </a:rPr>
              <a:t>image 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source: https://www.otexts.org/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fpp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/8/1</a:t>
            </a:r>
            <a:endParaRPr lang="en-US" sz="1600" b="0" i="1" dirty="0" smtClean="0">
              <a:latin typeface="Museo Sans 300" charset="0"/>
              <a:ea typeface="Museo Sans 300" charset="0"/>
              <a:cs typeface="Museo Sans 3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modeling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347448"/>
            <a:ext cx="10972801" cy="76873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Stationarity: </a:t>
            </a:r>
            <a:r>
              <a:rPr lang="en-US" dirty="0" smtClean="0"/>
              <a:t>time series properties don’t change over time.</a:t>
            </a: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6023" y="2155370"/>
            <a:ext cx="5669280" cy="418011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0" i="0" dirty="0" smtClean="0">
                <a:latin typeface="Museo Sans 300" charset="0"/>
                <a:ea typeface="Museo Sans 300" charset="0"/>
                <a:cs typeface="Museo Sans 300" charset="0"/>
              </a:rPr>
              <a:t>Constant </a:t>
            </a:r>
            <a:r>
              <a:rPr lang="en-US" sz="2800" b="0" i="1" dirty="0" smtClean="0">
                <a:latin typeface="Museo Sans 300" charset="0"/>
                <a:ea typeface="Museo Sans 300" charset="0"/>
                <a:cs typeface="Museo Sans 300" charset="0"/>
              </a:rPr>
              <a:t>mean</a:t>
            </a:r>
            <a:r>
              <a:rPr lang="en-US" sz="2800" b="0" dirty="0" smtClean="0">
                <a:latin typeface="Museo Sans 300" charset="0"/>
                <a:ea typeface="Museo Sans 300" charset="0"/>
                <a:cs typeface="Museo Sans 300" charset="0"/>
              </a:rPr>
              <a:t>, </a:t>
            </a:r>
            <a:r>
              <a:rPr lang="en-US" sz="2800" b="0" i="1" dirty="0" smtClean="0">
                <a:latin typeface="Museo Sans 300" charset="0"/>
                <a:ea typeface="Museo Sans 300" charset="0"/>
                <a:cs typeface="Museo Sans 300" charset="0"/>
              </a:rPr>
              <a:t>variance,</a:t>
            </a:r>
            <a:r>
              <a:rPr lang="en-US" sz="2800" b="0" dirty="0" smtClean="0">
                <a:latin typeface="Museo Sans 300" charset="0"/>
                <a:ea typeface="Museo Sans 300" charset="0"/>
                <a:cs typeface="Museo Sans 300" charset="0"/>
              </a:rPr>
              <a:t> and </a:t>
            </a:r>
            <a:r>
              <a:rPr lang="en-US" sz="2800" b="0" i="1" dirty="0" smtClean="0">
                <a:latin typeface="Museo Sans 300" charset="0"/>
                <a:ea typeface="Museo Sans 300" charset="0"/>
                <a:cs typeface="Museo Sans 300" charset="0"/>
              </a:rPr>
              <a:t>autocorrelations</a:t>
            </a:r>
            <a: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  <a:t>.</a:t>
            </a:r>
            <a:b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</a:br>
            <a:endParaRPr lang="en-US" sz="2800" dirty="0" smtClean="0">
              <a:latin typeface="Museo Sans 300" charset="0"/>
              <a:ea typeface="Museo Sans 300" charset="0"/>
              <a:cs typeface="Museo Sans 300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Museo Sans 300" charset="0"/>
                <a:ea typeface="Museo Sans 300" charset="0"/>
                <a:cs typeface="Museo Sans 300" charset="0"/>
              </a:rPr>
              <a:t>Series with trends or seasonality are </a:t>
            </a:r>
            <a:r>
              <a:rPr lang="en-US" sz="2800" i="1" dirty="0">
                <a:latin typeface="Museo Sans 300" charset="0"/>
                <a:ea typeface="Museo Sans 300" charset="0"/>
                <a:cs typeface="Museo Sans 300" charset="0"/>
              </a:rPr>
              <a:t>not</a:t>
            </a:r>
            <a:r>
              <a:rPr lang="en-US" sz="2800" dirty="0">
                <a:latin typeface="Museo Sans 300" charset="0"/>
                <a:ea typeface="Museo Sans 300" charset="0"/>
                <a:cs typeface="Museo Sans 300" charset="0"/>
              </a:rPr>
              <a:t> stationary</a:t>
            </a:r>
            <a: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  <a:t>.</a:t>
            </a:r>
            <a:b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</a:br>
            <a:endParaRPr lang="en-US" sz="2800" dirty="0" smtClean="0">
              <a:latin typeface="Museo Sans 300" charset="0"/>
              <a:ea typeface="Museo Sans 300" charset="0"/>
              <a:cs typeface="Museo Sans 300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  <a:t>A modeling assumption.</a:t>
            </a:r>
          </a:p>
          <a:p>
            <a:endParaRPr lang="en-US" sz="2800" dirty="0" smtClean="0">
              <a:latin typeface="Museo Sans 300" charset="0"/>
              <a:ea typeface="Museo Sans 300" charset="0"/>
              <a:cs typeface="Museo Sans 300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Museo Sans 300" charset="0"/>
                <a:ea typeface="Museo Sans 300" charset="0"/>
                <a:cs typeface="Museo Sans 300" charset="0"/>
              </a:rPr>
              <a:t>Stationary series can be modeled probabilistically.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1995" y="6054633"/>
            <a:ext cx="3384925" cy="56170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b="1" i="0" dirty="0" smtClean="0">
                <a:solidFill>
                  <a:schemeClr val="accent1"/>
                </a:solidFill>
                <a:latin typeface="Museo Sans 300" charset="0"/>
                <a:ea typeface="Museo Sans 300" charset="0"/>
                <a:cs typeface="Museo Sans 300" charset="0"/>
              </a:rPr>
              <a:t>NOT STATIONARY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03" y="2116183"/>
            <a:ext cx="4312388" cy="37819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3812" y="6375400"/>
            <a:ext cx="4864100" cy="4699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600" i="1" dirty="0" smtClean="0">
                <a:latin typeface="Museo Sans 300" charset="0"/>
                <a:ea typeface="Museo Sans 300" charset="0"/>
                <a:cs typeface="Museo Sans 300" charset="0"/>
              </a:rPr>
              <a:t>image 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source: https://www.otexts.org/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fpp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/8/1</a:t>
            </a:r>
            <a:endParaRPr lang="en-US" sz="1600" b="0" i="1" dirty="0" smtClean="0">
              <a:latin typeface="Museo Sans 300" charset="0"/>
              <a:ea typeface="Museo Sans 300" charset="0"/>
              <a:cs typeface="Museo Sans 3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modeling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347448"/>
            <a:ext cx="10972801" cy="76873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Stationarity: </a:t>
            </a:r>
            <a:r>
              <a:rPr lang="en-US" dirty="0" smtClean="0"/>
              <a:t>time series properties don’t change over time.</a:t>
            </a: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6023" y="2155370"/>
            <a:ext cx="5669280" cy="418011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0" i="0" dirty="0" smtClean="0">
                <a:latin typeface="Museo Sans 300" charset="0"/>
                <a:ea typeface="Museo Sans 300" charset="0"/>
                <a:cs typeface="Museo Sans 300" charset="0"/>
              </a:rPr>
              <a:t>Constant </a:t>
            </a:r>
            <a:r>
              <a:rPr lang="en-US" sz="2800" b="0" i="1" dirty="0" smtClean="0">
                <a:latin typeface="Museo Sans 300" charset="0"/>
                <a:ea typeface="Museo Sans 300" charset="0"/>
                <a:cs typeface="Museo Sans 300" charset="0"/>
              </a:rPr>
              <a:t>mean</a:t>
            </a:r>
            <a:r>
              <a:rPr lang="en-US" sz="2800" b="0" dirty="0" smtClean="0">
                <a:latin typeface="Museo Sans 300" charset="0"/>
                <a:ea typeface="Museo Sans 300" charset="0"/>
                <a:cs typeface="Museo Sans 300" charset="0"/>
              </a:rPr>
              <a:t>, </a:t>
            </a:r>
            <a:r>
              <a:rPr lang="en-US" sz="2800" b="0" i="1" dirty="0" smtClean="0">
                <a:latin typeface="Museo Sans 300" charset="0"/>
                <a:ea typeface="Museo Sans 300" charset="0"/>
                <a:cs typeface="Museo Sans 300" charset="0"/>
              </a:rPr>
              <a:t>variance,</a:t>
            </a:r>
            <a:r>
              <a:rPr lang="en-US" sz="2800" b="0" dirty="0" smtClean="0">
                <a:latin typeface="Museo Sans 300" charset="0"/>
                <a:ea typeface="Museo Sans 300" charset="0"/>
                <a:cs typeface="Museo Sans 300" charset="0"/>
              </a:rPr>
              <a:t> and </a:t>
            </a:r>
            <a:r>
              <a:rPr lang="en-US" sz="2800" b="0" i="1" dirty="0" smtClean="0">
                <a:latin typeface="Museo Sans 300" charset="0"/>
                <a:ea typeface="Museo Sans 300" charset="0"/>
                <a:cs typeface="Museo Sans 300" charset="0"/>
              </a:rPr>
              <a:t>autocorrelations</a:t>
            </a:r>
            <a: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  <a:t>.</a:t>
            </a:r>
            <a:b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</a:br>
            <a:endParaRPr lang="en-US" sz="2800" dirty="0" smtClean="0">
              <a:latin typeface="Museo Sans 300" charset="0"/>
              <a:ea typeface="Museo Sans 300" charset="0"/>
              <a:cs typeface="Museo Sans 300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Museo Sans 300" charset="0"/>
                <a:ea typeface="Museo Sans 300" charset="0"/>
                <a:cs typeface="Museo Sans 300" charset="0"/>
              </a:rPr>
              <a:t>Series with trends or seasonality are </a:t>
            </a:r>
            <a:r>
              <a:rPr lang="en-US" sz="2800" i="1" dirty="0">
                <a:latin typeface="Museo Sans 300" charset="0"/>
                <a:ea typeface="Museo Sans 300" charset="0"/>
                <a:cs typeface="Museo Sans 300" charset="0"/>
              </a:rPr>
              <a:t>not</a:t>
            </a:r>
            <a:r>
              <a:rPr lang="en-US" sz="2800" dirty="0">
                <a:latin typeface="Museo Sans 300" charset="0"/>
                <a:ea typeface="Museo Sans 300" charset="0"/>
                <a:cs typeface="Museo Sans 300" charset="0"/>
              </a:rPr>
              <a:t> stationary</a:t>
            </a:r>
            <a: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  <a:t>.</a:t>
            </a:r>
            <a:b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</a:br>
            <a:endParaRPr lang="en-US" sz="2800" dirty="0" smtClean="0">
              <a:latin typeface="Museo Sans 300" charset="0"/>
              <a:ea typeface="Museo Sans 300" charset="0"/>
              <a:cs typeface="Museo Sans 300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  <a:t>A modeling assumption.</a:t>
            </a:r>
          </a:p>
          <a:p>
            <a:endParaRPr lang="en-US" sz="2800" dirty="0" smtClean="0">
              <a:latin typeface="Museo Sans 300" charset="0"/>
              <a:ea typeface="Museo Sans 300" charset="0"/>
              <a:cs typeface="Museo Sans 300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Museo Sans 300" charset="0"/>
                <a:ea typeface="Museo Sans 300" charset="0"/>
                <a:cs typeface="Museo Sans 300" charset="0"/>
              </a:rPr>
              <a:t>Stationary series can be modeled probabilistically.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2766" y="6054633"/>
            <a:ext cx="3384925" cy="56170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b="1" i="0" dirty="0" smtClean="0">
                <a:solidFill>
                  <a:schemeClr val="accent1"/>
                </a:solidFill>
                <a:latin typeface="Museo Sans 300" charset="0"/>
                <a:ea typeface="Museo Sans 300" charset="0"/>
                <a:cs typeface="Museo Sans 300" charset="0"/>
              </a:rPr>
              <a:t>STATIONARY!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03" y="2116183"/>
            <a:ext cx="4449948" cy="38274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3812" y="6375400"/>
            <a:ext cx="4864100" cy="4699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600" i="1" dirty="0" smtClean="0">
                <a:latin typeface="Museo Sans 300" charset="0"/>
                <a:ea typeface="Museo Sans 300" charset="0"/>
                <a:cs typeface="Museo Sans 300" charset="0"/>
              </a:rPr>
              <a:t>image 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source: https://www.otexts.org/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fpp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/8/1</a:t>
            </a:r>
            <a:endParaRPr lang="en-US" sz="1600" b="0" i="1" dirty="0" smtClean="0">
              <a:latin typeface="Museo Sans 300" charset="0"/>
              <a:ea typeface="Museo Sans 300" charset="0"/>
              <a:cs typeface="Museo Sans 3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69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model 1: auto-regression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4579" y="1600207"/>
            <a:ext cx="10972801" cy="11896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Forecast tomorrow’s value from a weighted linear combination of the previous </a:t>
            </a:r>
            <a:r>
              <a:rPr lang="en-US" i="1" dirty="0" smtClean="0"/>
              <a:t>q</a:t>
            </a:r>
            <a:r>
              <a:rPr lang="en-US" dirty="0" smtClean="0"/>
              <a:t> values.</a:t>
            </a:r>
            <a:endParaRPr lang="en-US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200400" y="247996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2800" b="0" i="0" dirty="0" smtClean="0">
              <a:solidFill>
                <a:schemeClr val="bg1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4517" y="2670432"/>
            <a:ext cx="2756263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2800" b="0" i="0" dirty="0" smtClean="0">
                <a:solidFill>
                  <a:schemeClr val="accent1"/>
                </a:solidFill>
                <a:latin typeface="Museo Sans 300" charset="0"/>
                <a:ea typeface="Museo Sans 300" charset="0"/>
                <a:cs typeface="Museo Sans 300" charset="0"/>
              </a:rPr>
              <a:t>Tomorrow’s value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6362" y="2650531"/>
            <a:ext cx="222578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2800" b="0" i="0" dirty="0" smtClean="0">
                <a:solidFill>
                  <a:schemeClr val="accent1"/>
                </a:solidFill>
                <a:latin typeface="Museo Sans 300" charset="0"/>
                <a:ea typeface="Museo Sans 300" charset="0"/>
                <a:cs typeface="Museo Sans 300" charset="0"/>
              </a:rPr>
              <a:t>Today’s value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3707" y="2626758"/>
            <a:ext cx="281311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2800" b="0" i="0" dirty="0" smtClean="0">
                <a:solidFill>
                  <a:schemeClr val="accent1"/>
                </a:solidFill>
                <a:latin typeface="Museo Sans 300" charset="0"/>
                <a:ea typeface="Museo Sans 300" charset="0"/>
                <a:cs typeface="Museo Sans 300" charset="0"/>
              </a:rPr>
              <a:t>Yesterday’s value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651895" y="3394364"/>
            <a:ext cx="781418" cy="5282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44634" y="3394364"/>
            <a:ext cx="172995" cy="44583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522234" y="3394364"/>
            <a:ext cx="348182" cy="5282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131051" y="3554196"/>
            <a:ext cx="1004445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2800" b="0" i="0" dirty="0" smtClean="0">
                <a:solidFill>
                  <a:schemeClr val="accent1"/>
                </a:solidFill>
                <a:latin typeface="Museo Sans 300" charset="0"/>
                <a:ea typeface="Museo Sans 300" charset="0"/>
                <a:cs typeface="Museo Sans 300" charset="0"/>
              </a:rPr>
              <a:t>Error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9049312" y="4059606"/>
            <a:ext cx="974582" cy="9320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97456" y="5577488"/>
            <a:ext cx="598558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2800" b="0" i="0" dirty="0" smtClean="0">
                <a:solidFill>
                  <a:schemeClr val="accent1"/>
                </a:solidFill>
                <a:latin typeface="Museo Sans 300" charset="0"/>
                <a:ea typeface="Museo Sans 300" charset="0"/>
                <a:cs typeface="Museo Sans 300" charset="0"/>
              </a:rPr>
              <a:t>Learn these weights from historical data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4552200" y="4543587"/>
            <a:ext cx="880056" cy="1172558"/>
          </a:xfrm>
          <a:prstGeom prst="straightConnector1">
            <a:avLst/>
          </a:prstGeom>
          <a:ln w="38100"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432256" y="4522061"/>
            <a:ext cx="212378" cy="119408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003985" y="4471093"/>
            <a:ext cx="1011839" cy="12450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2432649" y="3566894"/>
                <a:ext cx="7591245" cy="9854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b="0" i="0" dirty="0" smtClean="0">
                  <a:solidFill>
                    <a:schemeClr val="bg1"/>
                  </a:solidFill>
                  <a:latin typeface="Museo Sans 300" charset="0"/>
                  <a:ea typeface="Museo Sans 300" charset="0"/>
                  <a:cs typeface="Museo Sans 300" charset="0"/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649" y="3566894"/>
                <a:ext cx="7591245" cy="985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6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38F9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38F9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38F9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38F9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38F9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38F9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38F9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38F9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25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4579" y="1615972"/>
            <a:ext cx="5387875" cy="475870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Brian Kent, data scientist</a:t>
            </a:r>
          </a:p>
          <a:p>
            <a:r>
              <a:rPr lang="en-US" dirty="0" smtClean="0"/>
              <a:t>PhD in statistics from CMU.</a:t>
            </a:r>
          </a:p>
          <a:p>
            <a:r>
              <a:rPr lang="en-US" dirty="0" smtClean="0"/>
              <a:t>Research in density estimation and clustering.</a:t>
            </a:r>
          </a:p>
          <a:p>
            <a:r>
              <a:rPr lang="en-US" dirty="0" smtClean="0"/>
              <a:t>GLC toolkits for unsupervised machine learning.</a:t>
            </a:r>
          </a:p>
          <a:p>
            <a:r>
              <a:rPr lang="en-US" dirty="0" smtClean="0">
                <a:hlinkClick r:id="rId2"/>
              </a:rPr>
              <a:t>brian@dato.com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brianpkent.com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github.com/</a:t>
            </a:r>
            <a:r>
              <a:rPr lang="en-US" dirty="0" err="1" smtClean="0">
                <a:hlinkClick r:id="rId4"/>
              </a:rPr>
              <a:t>papayawarrior</a:t>
            </a:r>
            <a:endParaRPr lang="en-US" dirty="0" smtClean="0"/>
          </a:p>
        </p:txBody>
      </p:sp>
      <p:pic>
        <p:nvPicPr>
          <p:cNvPr id="5" name="Shape 524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8886" y="865793"/>
            <a:ext cx="3902363" cy="526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25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1510" y="608642"/>
            <a:ext cx="1503933" cy="1503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85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model 1: auto-regression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4579" y="1600207"/>
            <a:ext cx="10972801" cy="48523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Forecast tomorrow’s value from a weighted linear combination of the previous </a:t>
            </a:r>
            <a:r>
              <a:rPr lang="en-US" i="1" dirty="0" smtClean="0"/>
              <a:t>q</a:t>
            </a:r>
            <a:r>
              <a:rPr lang="en-US" dirty="0" smtClean="0"/>
              <a:t> values.</a:t>
            </a:r>
            <a:endParaRPr lang="en-US" sz="1800" dirty="0"/>
          </a:p>
          <a:p>
            <a:pPr>
              <a:lnSpc>
                <a:spcPct val="200000"/>
              </a:lnSpc>
            </a:pPr>
            <a:r>
              <a:rPr lang="en-US" dirty="0" smtClean="0"/>
              <a:t>Assume a stationary series.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Learn the weights like any other linear model.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Restrict the coefficients in various ways.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model 2: gradient-boosted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600206"/>
            <a:ext cx="10972801" cy="4735280"/>
          </a:xfrm>
        </p:spPr>
        <p:txBody>
          <a:bodyPr>
            <a:normAutofit/>
          </a:bodyPr>
          <a:lstStyle/>
          <a:p>
            <a:r>
              <a:rPr lang="en-US" dirty="0" smtClean="0"/>
              <a:t>Ignore the time dependency!</a:t>
            </a:r>
          </a:p>
          <a:p>
            <a:r>
              <a:rPr lang="en-US" dirty="0" smtClean="0"/>
              <a:t>Forecast</a:t>
            </a:r>
            <a:r>
              <a:rPr lang="en-US" dirty="0" smtClean="0"/>
              <a:t> the target from many </a:t>
            </a:r>
            <a:r>
              <a:rPr lang="en-US" i="1" dirty="0" smtClean="0"/>
              <a:t>lagged </a:t>
            </a:r>
            <a:r>
              <a:rPr lang="en-US" dirty="0" smtClean="0"/>
              <a:t>covariates.</a:t>
            </a:r>
          </a:p>
          <a:p>
            <a:r>
              <a:rPr lang="en-US" dirty="0" smtClean="0"/>
              <a:t>An ensemble of </a:t>
            </a:r>
            <a:r>
              <a:rPr lang="en-US" i="1" dirty="0" smtClean="0"/>
              <a:t>decision trees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Iterative training: each new tree is fit to the current residuals.</a:t>
            </a:r>
          </a:p>
          <a:p>
            <a:r>
              <a:rPr lang="en-US" dirty="0" smtClean="0"/>
              <a:t>Super successful in Kaggle</a:t>
            </a:r>
            <a:r>
              <a:rPr lang="en-US" dirty="0"/>
              <a:t> </a:t>
            </a:r>
            <a:r>
              <a:rPr lang="en-US" dirty="0" smtClean="0"/>
              <a:t>competitions.</a:t>
            </a:r>
          </a:p>
          <a:p>
            <a:r>
              <a:rPr lang="en-US" dirty="0" smtClean="0"/>
              <a:t>Performs well for time series forecasting.</a:t>
            </a:r>
          </a:p>
          <a:p>
            <a:r>
              <a:rPr lang="en-US" dirty="0" smtClean="0"/>
              <a:t>GraphLab Create provides a Python wrapper of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XGBoost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demo: basics of forecasting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5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detect anomalies in a time series?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1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data anomalies?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4579" y="1600206"/>
            <a:ext cx="10972801" cy="145191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“…patterns </a:t>
            </a:r>
            <a:r>
              <a:rPr lang="en-US" i="1" dirty="0"/>
              <a:t>in data that do not conform to expected </a:t>
            </a:r>
            <a:r>
              <a:rPr lang="en-US" i="1" dirty="0" smtClean="0"/>
              <a:t>behavior.”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- Chandola, et al. (2009)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570205" y="211300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2800" b="0" i="0" dirty="0" smtClean="0">
              <a:solidFill>
                <a:schemeClr val="bg1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654578" y="3061386"/>
            <a:ext cx="10972801" cy="3129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3200" kern="1200">
                <a:solidFill>
                  <a:schemeClr val="accent6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Lucida Grande"/>
              <a:buChar char="-"/>
              <a:defRPr sz="2800" kern="1200">
                <a:solidFill>
                  <a:schemeClr val="accent6"/>
                </a:solidFill>
                <a:latin typeface="Museo sans 300"/>
                <a:ea typeface="+mn-ea"/>
                <a:cs typeface="Museo sans 30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2400" kern="1200">
                <a:solidFill>
                  <a:schemeClr val="accent6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Lucida Grande"/>
              <a:buChar char="-"/>
              <a:defRPr sz="2000" kern="1200">
                <a:solidFill>
                  <a:schemeClr val="accent6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Courier New"/>
              <a:buChar char="o"/>
              <a:defRPr sz="2000" kern="1200">
                <a:solidFill>
                  <a:schemeClr val="accent6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A short definition with big questions: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i="1" dirty="0" smtClean="0"/>
              <a:t>expected behavior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we define </a:t>
            </a:r>
            <a:r>
              <a:rPr lang="en-US" i="1" dirty="0" smtClean="0"/>
              <a:t>not conforming?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</a:t>
            </a:r>
            <a:r>
              <a:rPr lang="en-US" i="1" dirty="0" smtClean="0"/>
              <a:t>data patterns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274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anomalies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9" y="1429996"/>
            <a:ext cx="5411230" cy="456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652" y="1417638"/>
            <a:ext cx="5873598" cy="45747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0259" y="5708823"/>
            <a:ext cx="8279027" cy="10008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2400" b="0" i="1"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r>
              <a:rPr lang="en-US" dirty="0"/>
              <a:t>Source: </a:t>
            </a:r>
            <a:r>
              <a:rPr lang="en-US" dirty="0" smtClean="0"/>
              <a:t>Chandola, et al. (2009)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bother with anomaly detection?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507524"/>
            <a:ext cx="10972801" cy="49056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 smtClean="0"/>
              <a:t>“…anomalies </a:t>
            </a:r>
            <a:r>
              <a:rPr lang="en-US" i="1" dirty="0"/>
              <a:t>in data </a:t>
            </a:r>
            <a:r>
              <a:rPr lang="en-US" i="1" dirty="0" smtClean="0"/>
              <a:t>translate </a:t>
            </a:r>
            <a:r>
              <a:rPr lang="en-US" i="1" dirty="0"/>
              <a:t>to significant, and often critical, actionable </a:t>
            </a:r>
            <a:r>
              <a:rPr lang="en-US" i="1" dirty="0" smtClean="0"/>
              <a:t>information…”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- Chandola, et al. (2009)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Usage metrics for product strategy</a:t>
            </a:r>
          </a:p>
          <a:p>
            <a:r>
              <a:rPr lang="en-US" sz="2800" dirty="0"/>
              <a:t>Customer usage for customized sales and </a:t>
            </a:r>
            <a:r>
              <a:rPr lang="en-US" sz="2800" dirty="0" smtClean="0"/>
              <a:t>marketing</a:t>
            </a:r>
          </a:p>
          <a:p>
            <a:r>
              <a:rPr lang="en-US" sz="2800" dirty="0" smtClean="0"/>
              <a:t>Server load monitoring</a:t>
            </a:r>
          </a:p>
          <a:p>
            <a:r>
              <a:rPr lang="en-US" sz="2800" dirty="0" smtClean="0"/>
              <a:t>Early warning for hardware failure</a:t>
            </a:r>
          </a:p>
          <a:p>
            <a:r>
              <a:rPr lang="en-US" sz="2800" dirty="0" smtClean="0"/>
              <a:t>Medical imaging diagnostics</a:t>
            </a:r>
          </a:p>
          <a:p>
            <a:r>
              <a:rPr lang="en-US" sz="2800" dirty="0" smtClean="0"/>
              <a:t>Etc, etc.</a:t>
            </a:r>
          </a:p>
          <a:p>
            <a:r>
              <a:rPr lang="en-US" sz="2800" dirty="0" smtClean="0"/>
              <a:t>Oh, and better model fitting.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895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anomalies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8" y="1417639"/>
            <a:ext cx="7359070" cy="5292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6735" y="2307331"/>
            <a:ext cx="3336324" cy="35127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2400" b="0" i="1"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r>
              <a:rPr lang="en-US" dirty="0"/>
              <a:t>Source: WHO Disease surveillance for malaria control and elimination (2012)</a:t>
            </a:r>
          </a:p>
        </p:txBody>
      </p:sp>
    </p:spTree>
    <p:extLst>
      <p:ext uri="{BB962C8B-B14F-4D97-AF65-F5344CB8AC3E}">
        <p14:creationId xmlns:p14="http://schemas.microsoft.com/office/powerpoint/2010/main" val="49185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 txBox="1">
            <a:spLocks/>
          </p:cNvSpPr>
          <p:nvPr/>
        </p:nvSpPr>
        <p:spPr>
          <a:xfrm>
            <a:off x="414747" y="5218002"/>
            <a:ext cx="4486108" cy="155862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useo sans 500"/>
                <a:ea typeface="+mj-ea"/>
                <a:cs typeface="Museo sans 500"/>
              </a:defRPr>
            </a:lvl1pPr>
          </a:lstStyle>
          <a:p>
            <a:r>
              <a:rPr lang="en-US" dirty="0" smtClean="0"/>
              <a:t>A taxonomy of anomaly detection</a:t>
            </a:r>
            <a:endParaRPr lang="en-US" dirty="0"/>
          </a:p>
        </p:txBody>
      </p:sp>
      <p:grpSp>
        <p:nvGrpSpPr>
          <p:cNvPr id="144" name="Group 143"/>
          <p:cNvGrpSpPr/>
          <p:nvPr/>
        </p:nvGrpSpPr>
        <p:grpSpPr>
          <a:xfrm>
            <a:off x="331015" y="408679"/>
            <a:ext cx="1882492" cy="2538739"/>
            <a:chOff x="331015" y="408679"/>
            <a:chExt cx="1882492" cy="2538739"/>
          </a:xfrm>
        </p:grpSpPr>
        <p:sp>
          <p:nvSpPr>
            <p:cNvPr id="12" name="Freeform 11"/>
            <p:cNvSpPr/>
            <p:nvPr/>
          </p:nvSpPr>
          <p:spPr>
            <a:xfrm>
              <a:off x="525107" y="1752468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Yes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25107" y="2391627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6004 w 1207182"/>
                <a:gd name="connsiteY4" fmla="*/ 301292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cubicBezTo>
                    <a:pt x="1206789" y="140670"/>
                    <a:pt x="1206397" y="220981"/>
                    <a:pt x="1206004" y="301292"/>
                  </a:cubicBezTo>
                  <a:cubicBezTo>
                    <a:pt x="1206397" y="381939"/>
                    <a:pt x="1206789" y="462585"/>
                    <a:pt x="1207182" y="543232"/>
                  </a:cubicBez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No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31015" y="408679"/>
              <a:ext cx="1878966" cy="82642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sz="2800" b="0" i="0" dirty="0" smtClean="0">
                  <a:solidFill>
                    <a:schemeClr val="accent1"/>
                  </a:solidFill>
                  <a:latin typeface="Museo Sans 300" charset="0"/>
                  <a:ea typeface="Museo Sans 300" charset="0"/>
                  <a:cs typeface="Museo Sans 300" charset="0"/>
                </a:rPr>
                <a:t>Supervision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211859" y="234464"/>
            <a:ext cx="2365408" cy="4870117"/>
            <a:chOff x="2211859" y="234464"/>
            <a:chExt cx="2365408" cy="4870117"/>
          </a:xfrm>
        </p:grpSpPr>
        <p:sp>
          <p:nvSpPr>
            <p:cNvPr id="16" name="Freeform 15"/>
            <p:cNvSpPr/>
            <p:nvPr/>
          </p:nvSpPr>
          <p:spPr>
            <a:xfrm>
              <a:off x="2888867" y="234464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Image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888867" y="873624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Text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888867" y="1512783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Graph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2888867" y="2151942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194581 w 1207182"/>
                <a:gd name="connsiteY4" fmla="*/ 293201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194581" y="293201"/>
                  </a:ln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Multivariate IID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2888867" y="4548790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3416 w 1207182"/>
                <a:gd name="connsiteY4" fmla="*/ 320435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cubicBezTo>
                    <a:pt x="1205927" y="147051"/>
                    <a:pt x="1204671" y="233743"/>
                    <a:pt x="1203416" y="320435"/>
                  </a:cubicBezTo>
                  <a:cubicBezTo>
                    <a:pt x="1204671" y="394701"/>
                    <a:pt x="1205927" y="468966"/>
                    <a:pt x="1207182" y="543232"/>
                  </a:cubicBez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Time Series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11931" y="3127305"/>
              <a:ext cx="1878966" cy="82642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92500" lnSpcReduction="10000"/>
            </a:bodyPr>
            <a:lstStyle/>
            <a:p>
              <a:pPr algn="ctr"/>
              <a:r>
                <a:rPr lang="en-US" sz="2800" b="0" i="0" dirty="0" smtClean="0">
                  <a:solidFill>
                    <a:schemeClr val="accent2"/>
                  </a:solidFill>
                  <a:latin typeface="Museo Sans 300" charset="0"/>
                  <a:ea typeface="Museo Sans 300" charset="0"/>
                  <a:cs typeface="Museo Sans 300" charset="0"/>
                </a:rPr>
                <a:t>Data</a:t>
              </a:r>
            </a:p>
            <a:p>
              <a:pPr algn="ctr"/>
              <a:r>
                <a:rPr lang="en-US" sz="2800" b="0" i="0" dirty="0" smtClean="0">
                  <a:solidFill>
                    <a:schemeClr val="accent2"/>
                  </a:solidFill>
                  <a:latin typeface="Museo Sans 300" charset="0"/>
                  <a:ea typeface="Museo Sans 300" charset="0"/>
                  <a:cs typeface="Museo Sans 300" charset="0"/>
                </a:rPr>
                <a:t>type</a:t>
              </a:r>
            </a:p>
          </p:txBody>
        </p:sp>
        <p:cxnSp>
          <p:nvCxnSpPr>
            <p:cNvPr id="85" name="Straight Arrow Connector 84"/>
            <p:cNvCxnSpPr>
              <a:stCxn id="14" idx="4"/>
            </p:cNvCxnSpPr>
            <p:nvPr/>
          </p:nvCxnSpPr>
          <p:spPr>
            <a:xfrm flipV="1">
              <a:off x="2211859" y="512359"/>
              <a:ext cx="677008" cy="21567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4" idx="4"/>
            </p:cNvCxnSpPr>
            <p:nvPr/>
          </p:nvCxnSpPr>
          <p:spPr>
            <a:xfrm flipV="1">
              <a:off x="2211859" y="1151519"/>
              <a:ext cx="677008" cy="151754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4" idx="4"/>
            </p:cNvCxnSpPr>
            <p:nvPr/>
          </p:nvCxnSpPr>
          <p:spPr>
            <a:xfrm flipV="1">
              <a:off x="2211859" y="1805937"/>
              <a:ext cx="640827" cy="86312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14" idx="4"/>
            </p:cNvCxnSpPr>
            <p:nvPr/>
          </p:nvCxnSpPr>
          <p:spPr>
            <a:xfrm flipV="1">
              <a:off x="2211859" y="2429837"/>
              <a:ext cx="660908" cy="23922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14" idx="4"/>
            </p:cNvCxnSpPr>
            <p:nvPr/>
          </p:nvCxnSpPr>
          <p:spPr>
            <a:xfrm>
              <a:off x="2211859" y="2669059"/>
              <a:ext cx="640827" cy="21993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4559643" y="325092"/>
            <a:ext cx="2397483" cy="5099069"/>
            <a:chOff x="4559643" y="325092"/>
            <a:chExt cx="2397483" cy="5099069"/>
          </a:xfrm>
        </p:grpSpPr>
        <p:sp>
          <p:nvSpPr>
            <p:cNvPr id="38" name="Freeform 37"/>
            <p:cNvSpPr/>
            <p:nvPr/>
          </p:nvSpPr>
          <p:spPr>
            <a:xfrm>
              <a:off x="5268726" y="2156272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198152 w 1207182"/>
                <a:gd name="connsiteY4" fmla="*/ 275080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198152 w 1207182"/>
                <a:gd name="connsiteY4" fmla="*/ 315339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198152" y="315339"/>
                  </a:ln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Observations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252626" y="4868370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0829 w 1207182"/>
                <a:gd name="connsiteY4" fmla="*/ 308857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0829" y="308857"/>
                  </a:ln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Within observations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77740" y="325092"/>
              <a:ext cx="1238172" cy="82642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sz="2800" b="0" i="0" dirty="0" smtClean="0">
                  <a:solidFill>
                    <a:schemeClr val="accent3"/>
                  </a:solidFill>
                  <a:latin typeface="Museo Sans 300" charset="0"/>
                  <a:ea typeface="Museo Sans 300" charset="0"/>
                  <a:cs typeface="Museo Sans 300" charset="0"/>
                </a:rPr>
                <a:t>Scope</a:t>
              </a:r>
            </a:p>
          </p:txBody>
        </p:sp>
        <p:cxnSp>
          <p:nvCxnSpPr>
            <p:cNvPr id="95" name="Straight Arrow Connector 94"/>
            <p:cNvCxnSpPr>
              <a:stCxn id="22" idx="4"/>
            </p:cNvCxnSpPr>
            <p:nvPr/>
          </p:nvCxnSpPr>
          <p:spPr>
            <a:xfrm>
              <a:off x="4559643" y="2421924"/>
              <a:ext cx="692983" cy="7913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36" idx="4"/>
            </p:cNvCxnSpPr>
            <p:nvPr/>
          </p:nvCxnSpPr>
          <p:spPr>
            <a:xfrm flipV="1">
              <a:off x="4572000" y="2488146"/>
              <a:ext cx="680626" cy="2355703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36" idx="4"/>
            </p:cNvCxnSpPr>
            <p:nvPr/>
          </p:nvCxnSpPr>
          <p:spPr>
            <a:xfrm>
              <a:off x="4572000" y="4843849"/>
              <a:ext cx="644446" cy="374153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/>
          <p:nvPr/>
        </p:nvGrpSpPr>
        <p:grpSpPr>
          <a:xfrm>
            <a:off x="6932141" y="278657"/>
            <a:ext cx="2630414" cy="6264033"/>
            <a:chOff x="6932141" y="278657"/>
            <a:chExt cx="2630414" cy="6264033"/>
          </a:xfrm>
        </p:grpSpPr>
        <p:sp>
          <p:nvSpPr>
            <p:cNvPr id="26" name="Freeform 25"/>
            <p:cNvSpPr/>
            <p:nvPr/>
          </p:nvSpPr>
          <p:spPr>
            <a:xfrm>
              <a:off x="7616386" y="1512783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Outlier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616386" y="2151942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Noise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616386" y="2791102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Small cluster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616386" y="3749841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Outlier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7616386" y="4708580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Change in mean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7616386" y="5347740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Change in variance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7616386" y="5986899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Change in trend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358617" y="278657"/>
              <a:ext cx="2203938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pPr algn="ctr"/>
              <a:r>
                <a:rPr lang="en-US" sz="2800" dirty="0" smtClean="0">
                  <a:solidFill>
                    <a:schemeClr val="accent4"/>
                  </a:solidFill>
                  <a:latin typeface="Museo Sans 300" charset="0"/>
                  <a:ea typeface="Museo Sans 300" charset="0"/>
                  <a:cs typeface="Museo Sans 300" charset="0"/>
                </a:rPr>
                <a:t>Anomaly</a:t>
              </a:r>
            </a:p>
            <a:p>
              <a:pPr algn="ctr"/>
              <a:r>
                <a:rPr lang="en-US" sz="2800" dirty="0" smtClean="0">
                  <a:solidFill>
                    <a:schemeClr val="accent4"/>
                  </a:solidFill>
                  <a:latin typeface="Museo Sans 300" charset="0"/>
                  <a:ea typeface="Museo Sans 300" charset="0"/>
                  <a:cs typeface="Museo Sans 300" charset="0"/>
                </a:rPr>
                <a:t>type</a:t>
              </a:r>
              <a:endParaRPr lang="en-US" sz="2800" b="0" i="0" dirty="0" smtClean="0">
                <a:solidFill>
                  <a:schemeClr val="accent4"/>
                </a:solidFill>
                <a:latin typeface="Museo Sans 300" charset="0"/>
                <a:ea typeface="Museo Sans 300" charset="0"/>
                <a:cs typeface="Museo Sans 300" charset="0"/>
              </a:endParaRPr>
            </a:p>
          </p:txBody>
        </p:sp>
        <p:cxnSp>
          <p:nvCxnSpPr>
            <p:cNvPr id="114" name="Straight Arrow Connector 113"/>
            <p:cNvCxnSpPr>
              <a:stCxn id="38" idx="4"/>
            </p:cNvCxnSpPr>
            <p:nvPr/>
          </p:nvCxnSpPr>
          <p:spPr>
            <a:xfrm flipV="1">
              <a:off x="6944496" y="1790678"/>
              <a:ext cx="580769" cy="65596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38" idx="4"/>
            </p:cNvCxnSpPr>
            <p:nvPr/>
          </p:nvCxnSpPr>
          <p:spPr>
            <a:xfrm flipV="1">
              <a:off x="6944496" y="2429837"/>
              <a:ext cx="671890" cy="16801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38" idx="4"/>
            </p:cNvCxnSpPr>
            <p:nvPr/>
          </p:nvCxnSpPr>
          <p:spPr>
            <a:xfrm>
              <a:off x="6944496" y="2446638"/>
              <a:ext cx="671890" cy="689955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40" idx="4"/>
            </p:cNvCxnSpPr>
            <p:nvPr/>
          </p:nvCxnSpPr>
          <p:spPr>
            <a:xfrm flipV="1">
              <a:off x="6932141" y="4027736"/>
              <a:ext cx="593124" cy="112503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40" idx="4"/>
            </p:cNvCxnSpPr>
            <p:nvPr/>
          </p:nvCxnSpPr>
          <p:spPr>
            <a:xfrm flipV="1">
              <a:off x="6932141" y="5030925"/>
              <a:ext cx="648064" cy="121843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40" idx="4"/>
            </p:cNvCxnSpPr>
            <p:nvPr/>
          </p:nvCxnSpPr>
          <p:spPr>
            <a:xfrm>
              <a:off x="6932141" y="5152768"/>
              <a:ext cx="684244" cy="55211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40" idx="4"/>
            </p:cNvCxnSpPr>
            <p:nvPr/>
          </p:nvCxnSpPr>
          <p:spPr>
            <a:xfrm>
              <a:off x="6932141" y="5152768"/>
              <a:ext cx="648064" cy="1183296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9304786" y="254513"/>
            <a:ext cx="2887214" cy="5371122"/>
            <a:chOff x="9304786" y="254513"/>
            <a:chExt cx="2887214" cy="5371122"/>
          </a:xfrm>
        </p:grpSpPr>
        <p:sp>
          <p:nvSpPr>
            <p:cNvPr id="28" name="Freeform 27"/>
            <p:cNvSpPr/>
            <p:nvPr/>
          </p:nvSpPr>
          <p:spPr>
            <a:xfrm>
              <a:off x="9980145" y="1512783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Local outlier factor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9980145" y="2470537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DBSCAN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9980145" y="3430261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Simple threshold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9980145" y="4069421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Moving Z-score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9980145" y="5061311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Bayesian changepoints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313034" y="254513"/>
              <a:ext cx="1878966" cy="82642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sz="2800" b="0" i="0" dirty="0" smtClean="0">
                  <a:solidFill>
                    <a:schemeClr val="accent5"/>
                  </a:solidFill>
                  <a:latin typeface="Museo Sans 300" charset="0"/>
                  <a:ea typeface="Museo Sans 300" charset="0"/>
                  <a:cs typeface="Museo Sans 300" charset="0"/>
                </a:rPr>
                <a:t>Model</a:t>
              </a: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9304786" y="1805937"/>
              <a:ext cx="675359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9304786" y="2429837"/>
              <a:ext cx="607957" cy="31859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9338487" y="2791029"/>
              <a:ext cx="574256" cy="30693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9338487" y="3708156"/>
              <a:ext cx="574256" cy="31958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9338487" y="4069421"/>
              <a:ext cx="574256" cy="27789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9338487" y="5030925"/>
              <a:ext cx="574256" cy="3168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9338487" y="5424161"/>
              <a:ext cx="574256" cy="201474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685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107" y="5294750"/>
            <a:ext cx="3308071" cy="1143000"/>
          </a:xfrm>
        </p:spPr>
        <p:txBody>
          <a:bodyPr/>
          <a:lstStyle/>
          <a:p>
            <a:r>
              <a:rPr lang="en-US" dirty="0" smtClean="0"/>
              <a:t>The scenario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31015" y="408679"/>
            <a:ext cx="1882492" cy="2538739"/>
            <a:chOff x="331015" y="408679"/>
            <a:chExt cx="1882492" cy="2538739"/>
          </a:xfrm>
        </p:grpSpPr>
        <p:sp>
          <p:nvSpPr>
            <p:cNvPr id="57" name="Freeform 56"/>
            <p:cNvSpPr/>
            <p:nvPr/>
          </p:nvSpPr>
          <p:spPr>
            <a:xfrm>
              <a:off x="525107" y="1752468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Yes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525107" y="2391627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6004 w 1207182"/>
                <a:gd name="connsiteY4" fmla="*/ 301292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cubicBezTo>
                    <a:pt x="1206789" y="140670"/>
                    <a:pt x="1206397" y="220981"/>
                    <a:pt x="1206004" y="301292"/>
                  </a:cubicBezTo>
                  <a:cubicBezTo>
                    <a:pt x="1206397" y="381939"/>
                    <a:pt x="1206789" y="462585"/>
                    <a:pt x="1207182" y="543232"/>
                  </a:cubicBez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No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1015" y="408679"/>
              <a:ext cx="1878966" cy="82642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sz="2800" b="0" i="0" dirty="0" smtClean="0">
                  <a:solidFill>
                    <a:schemeClr val="accent1"/>
                  </a:solidFill>
                  <a:latin typeface="Museo Sans 300" charset="0"/>
                  <a:ea typeface="Museo Sans 300" charset="0"/>
                  <a:cs typeface="Museo Sans 300" charset="0"/>
                </a:rPr>
                <a:t>Supervision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11859" y="234464"/>
            <a:ext cx="2365408" cy="4870117"/>
            <a:chOff x="2211859" y="234464"/>
            <a:chExt cx="2365408" cy="4870117"/>
          </a:xfrm>
        </p:grpSpPr>
        <p:sp>
          <p:nvSpPr>
            <p:cNvPr id="46" name="Freeform 45"/>
            <p:cNvSpPr/>
            <p:nvPr/>
          </p:nvSpPr>
          <p:spPr>
            <a:xfrm>
              <a:off x="2888867" y="234464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2">
                <a:alpha val="1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Image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2888867" y="873624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2">
                <a:alpha val="1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Text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888867" y="1512783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2">
                <a:alpha val="1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Graph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888867" y="2151942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194581 w 1207182"/>
                <a:gd name="connsiteY4" fmla="*/ 293201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194581" y="293201"/>
                  </a:ln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2">
                <a:alpha val="1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Multivariate IID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888867" y="4548790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3416 w 1207182"/>
                <a:gd name="connsiteY4" fmla="*/ 320435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cubicBezTo>
                    <a:pt x="1205927" y="147051"/>
                    <a:pt x="1204671" y="233743"/>
                    <a:pt x="1203416" y="320435"/>
                  </a:cubicBezTo>
                  <a:cubicBezTo>
                    <a:pt x="1204671" y="394701"/>
                    <a:pt x="1205927" y="468966"/>
                    <a:pt x="1207182" y="543232"/>
                  </a:cubicBez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Time Series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11931" y="3127305"/>
              <a:ext cx="1878966" cy="82642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92500" lnSpcReduction="10000"/>
            </a:bodyPr>
            <a:lstStyle/>
            <a:p>
              <a:pPr algn="ctr"/>
              <a:r>
                <a:rPr lang="en-US" sz="2800" b="0" i="0" dirty="0" smtClean="0">
                  <a:solidFill>
                    <a:schemeClr val="accent2"/>
                  </a:solidFill>
                  <a:latin typeface="Museo Sans 300" charset="0"/>
                  <a:ea typeface="Museo Sans 300" charset="0"/>
                  <a:cs typeface="Museo Sans 300" charset="0"/>
                </a:rPr>
                <a:t>Data</a:t>
              </a:r>
            </a:p>
            <a:p>
              <a:pPr algn="ctr"/>
              <a:r>
                <a:rPr lang="en-US" sz="2800" b="0" i="0" dirty="0" smtClean="0">
                  <a:solidFill>
                    <a:schemeClr val="accent2"/>
                  </a:solidFill>
                  <a:latin typeface="Museo Sans 300" charset="0"/>
                  <a:ea typeface="Museo Sans 300" charset="0"/>
                  <a:cs typeface="Museo Sans 300" charset="0"/>
                </a:rPr>
                <a:t>type</a:t>
              </a:r>
            </a:p>
          </p:txBody>
        </p:sp>
        <p:cxnSp>
          <p:nvCxnSpPr>
            <p:cNvPr id="52" name="Straight Arrow Connector 51"/>
            <p:cNvCxnSpPr>
              <a:stCxn id="18" idx="4"/>
            </p:cNvCxnSpPr>
            <p:nvPr/>
          </p:nvCxnSpPr>
          <p:spPr>
            <a:xfrm flipV="1">
              <a:off x="2211859" y="512359"/>
              <a:ext cx="677008" cy="2156700"/>
            </a:xfrm>
            <a:prstGeom prst="straightConnector1">
              <a:avLst/>
            </a:prstGeom>
            <a:ln w="6350">
              <a:solidFill>
                <a:schemeClr val="accent2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8" idx="4"/>
            </p:cNvCxnSpPr>
            <p:nvPr/>
          </p:nvCxnSpPr>
          <p:spPr>
            <a:xfrm flipV="1">
              <a:off x="2211859" y="1151519"/>
              <a:ext cx="677008" cy="1517540"/>
            </a:xfrm>
            <a:prstGeom prst="straightConnector1">
              <a:avLst/>
            </a:prstGeom>
            <a:ln w="6350">
              <a:solidFill>
                <a:schemeClr val="accent2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8" idx="4"/>
            </p:cNvCxnSpPr>
            <p:nvPr/>
          </p:nvCxnSpPr>
          <p:spPr>
            <a:xfrm flipV="1">
              <a:off x="2211859" y="1805937"/>
              <a:ext cx="640827" cy="863122"/>
            </a:xfrm>
            <a:prstGeom prst="straightConnector1">
              <a:avLst/>
            </a:prstGeom>
            <a:ln w="6350">
              <a:solidFill>
                <a:schemeClr val="accent2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8" idx="4"/>
            </p:cNvCxnSpPr>
            <p:nvPr/>
          </p:nvCxnSpPr>
          <p:spPr>
            <a:xfrm flipV="1">
              <a:off x="2211859" y="2429837"/>
              <a:ext cx="660908" cy="239222"/>
            </a:xfrm>
            <a:prstGeom prst="straightConnector1">
              <a:avLst/>
            </a:prstGeom>
            <a:ln w="6350">
              <a:solidFill>
                <a:schemeClr val="accent2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8" idx="4"/>
            </p:cNvCxnSpPr>
            <p:nvPr/>
          </p:nvCxnSpPr>
          <p:spPr>
            <a:xfrm>
              <a:off x="2211859" y="2669059"/>
              <a:ext cx="640827" cy="2199311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559643" y="325092"/>
            <a:ext cx="2397483" cy="5099069"/>
            <a:chOff x="4559643" y="325092"/>
            <a:chExt cx="2397483" cy="5099069"/>
          </a:xfrm>
        </p:grpSpPr>
        <p:sp>
          <p:nvSpPr>
            <p:cNvPr id="40" name="Freeform 39"/>
            <p:cNvSpPr/>
            <p:nvPr/>
          </p:nvSpPr>
          <p:spPr>
            <a:xfrm>
              <a:off x="5268726" y="2156272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198152 w 1207182"/>
                <a:gd name="connsiteY4" fmla="*/ 275080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198152 w 1207182"/>
                <a:gd name="connsiteY4" fmla="*/ 315339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198152" y="315339"/>
                  </a:ln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Observations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252626" y="4868370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0829 w 1207182"/>
                <a:gd name="connsiteY4" fmla="*/ 308857 h 603591"/>
                <a:gd name="connsiteX5" fmla="*/ 1207182 w 1207182"/>
                <a:gd name="connsiteY5" fmla="*/ 543232 h 603591"/>
                <a:gd name="connsiteX6" fmla="*/ 1146823 w 1207182"/>
                <a:gd name="connsiteY6" fmla="*/ 603591 h 603591"/>
                <a:gd name="connsiteX7" fmla="*/ 60359 w 1207182"/>
                <a:gd name="connsiteY7" fmla="*/ 603591 h 603591"/>
                <a:gd name="connsiteX8" fmla="*/ 0 w 1207182"/>
                <a:gd name="connsiteY8" fmla="*/ 543232 h 603591"/>
                <a:gd name="connsiteX9" fmla="*/ 0 w 1207182"/>
                <a:gd name="connsiteY9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0829" y="308857"/>
                  </a:ln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Within observations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7740" y="325092"/>
              <a:ext cx="1238172" cy="82642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sz="2800" b="0" i="0" dirty="0" smtClean="0">
                  <a:solidFill>
                    <a:schemeClr val="accent3"/>
                  </a:solidFill>
                  <a:latin typeface="Museo Sans 300" charset="0"/>
                  <a:ea typeface="Museo Sans 300" charset="0"/>
                  <a:cs typeface="Museo Sans 300" charset="0"/>
                </a:rPr>
                <a:t>Scope</a:t>
              </a:r>
            </a:p>
          </p:txBody>
        </p:sp>
        <p:cxnSp>
          <p:nvCxnSpPr>
            <p:cNvPr id="43" name="Straight Arrow Connector 42"/>
            <p:cNvCxnSpPr>
              <a:stCxn id="26" idx="4"/>
            </p:cNvCxnSpPr>
            <p:nvPr/>
          </p:nvCxnSpPr>
          <p:spPr>
            <a:xfrm>
              <a:off x="4559643" y="2421924"/>
              <a:ext cx="692983" cy="7913"/>
            </a:xfrm>
            <a:prstGeom prst="straightConnector1">
              <a:avLst/>
            </a:prstGeom>
            <a:ln w="6350">
              <a:solidFill>
                <a:schemeClr val="accent3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0" idx="4"/>
            </p:cNvCxnSpPr>
            <p:nvPr/>
          </p:nvCxnSpPr>
          <p:spPr>
            <a:xfrm flipV="1">
              <a:off x="4572000" y="2488146"/>
              <a:ext cx="680626" cy="2355703"/>
            </a:xfrm>
            <a:prstGeom prst="straightConnector1">
              <a:avLst/>
            </a:prstGeom>
            <a:ln w="6350">
              <a:solidFill>
                <a:schemeClr val="accent3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0" idx="4"/>
            </p:cNvCxnSpPr>
            <p:nvPr/>
          </p:nvCxnSpPr>
          <p:spPr>
            <a:xfrm>
              <a:off x="4572000" y="4843849"/>
              <a:ext cx="644446" cy="374153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932141" y="278657"/>
            <a:ext cx="2630414" cy="6264033"/>
            <a:chOff x="6932141" y="278657"/>
            <a:chExt cx="2630414" cy="6264033"/>
          </a:xfrm>
        </p:grpSpPr>
        <p:sp>
          <p:nvSpPr>
            <p:cNvPr id="25" name="Freeform 24"/>
            <p:cNvSpPr/>
            <p:nvPr/>
          </p:nvSpPr>
          <p:spPr>
            <a:xfrm>
              <a:off x="7616386" y="1512783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>
                <a:alpha val="15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Outlier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616386" y="2151942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>
                <a:alpha val="15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Noise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616386" y="2791102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>
                <a:alpha val="15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Small cluster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7616386" y="3749841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Outlier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7616386" y="4708580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Change in mean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616386" y="5347740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Change in variance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616386" y="5986899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4">
                <a:alpha val="15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Change in trend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58617" y="278657"/>
              <a:ext cx="2203938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pPr algn="ctr"/>
              <a:r>
                <a:rPr lang="en-US" sz="2800" dirty="0" smtClean="0">
                  <a:solidFill>
                    <a:schemeClr val="accent4"/>
                  </a:solidFill>
                  <a:latin typeface="Museo Sans 300" charset="0"/>
                  <a:ea typeface="Museo Sans 300" charset="0"/>
                  <a:cs typeface="Museo Sans 300" charset="0"/>
                </a:rPr>
                <a:t>Anomaly</a:t>
              </a:r>
            </a:p>
            <a:p>
              <a:pPr algn="ctr"/>
              <a:r>
                <a:rPr lang="en-US" sz="2800" dirty="0" smtClean="0">
                  <a:solidFill>
                    <a:schemeClr val="accent4"/>
                  </a:solidFill>
                  <a:latin typeface="Museo Sans 300" charset="0"/>
                  <a:ea typeface="Museo Sans 300" charset="0"/>
                  <a:cs typeface="Museo Sans 300" charset="0"/>
                </a:rPr>
                <a:t>type</a:t>
              </a:r>
              <a:endParaRPr lang="en-US" sz="2800" b="0" i="0" dirty="0" smtClean="0">
                <a:solidFill>
                  <a:schemeClr val="accent4"/>
                </a:solidFill>
                <a:latin typeface="Museo Sans 300" charset="0"/>
                <a:ea typeface="Museo Sans 300" charset="0"/>
                <a:cs typeface="Museo Sans 300" charset="0"/>
              </a:endParaRPr>
            </a:p>
          </p:txBody>
        </p:sp>
        <p:cxnSp>
          <p:nvCxnSpPr>
            <p:cNvPr id="33" name="Straight Arrow Connector 32"/>
            <p:cNvCxnSpPr>
              <a:stCxn id="42" idx="4"/>
            </p:cNvCxnSpPr>
            <p:nvPr/>
          </p:nvCxnSpPr>
          <p:spPr>
            <a:xfrm flipV="1">
              <a:off x="6944496" y="1790678"/>
              <a:ext cx="580769" cy="655960"/>
            </a:xfrm>
            <a:prstGeom prst="straightConnector1">
              <a:avLst/>
            </a:prstGeom>
            <a:ln w="6350">
              <a:solidFill>
                <a:schemeClr val="accent4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2" idx="4"/>
            </p:cNvCxnSpPr>
            <p:nvPr/>
          </p:nvCxnSpPr>
          <p:spPr>
            <a:xfrm flipV="1">
              <a:off x="6944496" y="2429837"/>
              <a:ext cx="671890" cy="16801"/>
            </a:xfrm>
            <a:prstGeom prst="straightConnector1">
              <a:avLst/>
            </a:prstGeom>
            <a:ln w="6350">
              <a:solidFill>
                <a:schemeClr val="accent4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2" idx="4"/>
            </p:cNvCxnSpPr>
            <p:nvPr/>
          </p:nvCxnSpPr>
          <p:spPr>
            <a:xfrm>
              <a:off x="6944496" y="2446638"/>
              <a:ext cx="671890" cy="689955"/>
            </a:xfrm>
            <a:prstGeom prst="straightConnector1">
              <a:avLst/>
            </a:prstGeom>
            <a:ln w="6350">
              <a:solidFill>
                <a:schemeClr val="accent4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44" idx="4"/>
            </p:cNvCxnSpPr>
            <p:nvPr/>
          </p:nvCxnSpPr>
          <p:spPr>
            <a:xfrm flipV="1">
              <a:off x="6932141" y="4027736"/>
              <a:ext cx="593124" cy="1125032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44" idx="4"/>
            </p:cNvCxnSpPr>
            <p:nvPr/>
          </p:nvCxnSpPr>
          <p:spPr>
            <a:xfrm flipV="1">
              <a:off x="6932141" y="5030925"/>
              <a:ext cx="648064" cy="121843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44" idx="4"/>
            </p:cNvCxnSpPr>
            <p:nvPr/>
          </p:nvCxnSpPr>
          <p:spPr>
            <a:xfrm>
              <a:off x="6932141" y="5152768"/>
              <a:ext cx="684244" cy="552117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44" idx="4"/>
            </p:cNvCxnSpPr>
            <p:nvPr/>
          </p:nvCxnSpPr>
          <p:spPr>
            <a:xfrm>
              <a:off x="6932141" y="5152768"/>
              <a:ext cx="648064" cy="1183296"/>
            </a:xfrm>
            <a:prstGeom prst="straightConnector1">
              <a:avLst/>
            </a:prstGeom>
            <a:ln w="6350">
              <a:solidFill>
                <a:schemeClr val="accent4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9304786" y="254513"/>
            <a:ext cx="2887214" cy="5371122"/>
            <a:chOff x="9304786" y="254513"/>
            <a:chExt cx="2887214" cy="5371122"/>
          </a:xfrm>
        </p:grpSpPr>
        <p:sp>
          <p:nvSpPr>
            <p:cNvPr id="12" name="Freeform 11"/>
            <p:cNvSpPr/>
            <p:nvPr/>
          </p:nvSpPr>
          <p:spPr>
            <a:xfrm>
              <a:off x="9980145" y="1512783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5">
                <a:alpha val="15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Local outlier factor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9980145" y="2470537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5">
                <a:alpha val="15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DBSCAN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9980145" y="3430261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Simple threshold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9980145" y="4069421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Moving Z-score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9980145" y="5061311"/>
              <a:ext cx="1688400" cy="555791"/>
            </a:xfrm>
            <a:custGeom>
              <a:avLst/>
              <a:gdLst>
                <a:gd name="connsiteX0" fmla="*/ 0 w 1207182"/>
                <a:gd name="connsiteY0" fmla="*/ 60359 h 603591"/>
                <a:gd name="connsiteX1" fmla="*/ 60359 w 1207182"/>
                <a:gd name="connsiteY1" fmla="*/ 0 h 603591"/>
                <a:gd name="connsiteX2" fmla="*/ 1146823 w 1207182"/>
                <a:gd name="connsiteY2" fmla="*/ 0 h 603591"/>
                <a:gd name="connsiteX3" fmla="*/ 1207182 w 1207182"/>
                <a:gd name="connsiteY3" fmla="*/ 60359 h 603591"/>
                <a:gd name="connsiteX4" fmla="*/ 1207182 w 1207182"/>
                <a:gd name="connsiteY4" fmla="*/ 543232 h 603591"/>
                <a:gd name="connsiteX5" fmla="*/ 1146823 w 1207182"/>
                <a:gd name="connsiteY5" fmla="*/ 603591 h 603591"/>
                <a:gd name="connsiteX6" fmla="*/ 60359 w 1207182"/>
                <a:gd name="connsiteY6" fmla="*/ 603591 h 603591"/>
                <a:gd name="connsiteX7" fmla="*/ 0 w 1207182"/>
                <a:gd name="connsiteY7" fmla="*/ 543232 h 603591"/>
                <a:gd name="connsiteX8" fmla="*/ 0 w 1207182"/>
                <a:gd name="connsiteY8" fmla="*/ 60359 h 60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182" h="603591">
                  <a:moveTo>
                    <a:pt x="0" y="60359"/>
                  </a:moveTo>
                  <a:cubicBezTo>
                    <a:pt x="0" y="27024"/>
                    <a:pt x="27024" y="0"/>
                    <a:pt x="60359" y="0"/>
                  </a:cubicBezTo>
                  <a:lnTo>
                    <a:pt x="1146823" y="0"/>
                  </a:lnTo>
                  <a:cubicBezTo>
                    <a:pt x="1180158" y="0"/>
                    <a:pt x="1207182" y="27024"/>
                    <a:pt x="1207182" y="60359"/>
                  </a:cubicBezTo>
                  <a:lnTo>
                    <a:pt x="1207182" y="543232"/>
                  </a:lnTo>
                  <a:cubicBezTo>
                    <a:pt x="1207182" y="576567"/>
                    <a:pt x="1180158" y="603591"/>
                    <a:pt x="1146823" y="603591"/>
                  </a:cubicBezTo>
                  <a:lnTo>
                    <a:pt x="60359" y="603591"/>
                  </a:lnTo>
                  <a:cubicBezTo>
                    <a:pt x="27024" y="603591"/>
                    <a:pt x="0" y="576567"/>
                    <a:pt x="0" y="543232"/>
                  </a:cubicBezTo>
                  <a:lnTo>
                    <a:pt x="0" y="60359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39" tIns="27839" rIns="27839" bIns="2783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n>
                    <a:noFill/>
                  </a:ln>
                </a:rPr>
                <a:t>Bayesian changepoints</a:t>
              </a:r>
              <a:endParaRPr lang="en-US" sz="1600" kern="1200" dirty="0">
                <a:ln>
                  <a:noFill/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313034" y="254513"/>
              <a:ext cx="1878966" cy="82642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sz="2800" b="0" i="0" dirty="0" smtClean="0">
                  <a:solidFill>
                    <a:schemeClr val="accent5"/>
                  </a:solidFill>
                  <a:latin typeface="Museo Sans 300" charset="0"/>
                  <a:ea typeface="Museo Sans 300" charset="0"/>
                  <a:cs typeface="Museo Sans 300" charset="0"/>
                </a:rPr>
                <a:t>Model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9304786" y="1805937"/>
              <a:ext cx="675359" cy="0"/>
            </a:xfrm>
            <a:prstGeom prst="straightConnector1">
              <a:avLst/>
            </a:prstGeom>
            <a:ln w="6350">
              <a:solidFill>
                <a:schemeClr val="accent5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9304786" y="2429837"/>
              <a:ext cx="607957" cy="318595"/>
            </a:xfrm>
            <a:prstGeom prst="straightConnector1">
              <a:avLst/>
            </a:prstGeom>
            <a:ln w="6350">
              <a:solidFill>
                <a:schemeClr val="accent5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9338487" y="2791029"/>
              <a:ext cx="574256" cy="306933"/>
            </a:xfrm>
            <a:prstGeom prst="straightConnector1">
              <a:avLst/>
            </a:prstGeom>
            <a:ln w="6350">
              <a:solidFill>
                <a:schemeClr val="accent5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9338487" y="3708156"/>
              <a:ext cx="574256" cy="31958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9338487" y="4069421"/>
              <a:ext cx="574256" cy="277895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9338487" y="5030925"/>
              <a:ext cx="574256" cy="316815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9338487" y="5424161"/>
              <a:ext cx="574256" cy="201474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791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600206"/>
            <a:ext cx="10972801" cy="480059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The goal:</a:t>
            </a:r>
            <a:r>
              <a:rPr lang="en-US" dirty="0" smtClean="0"/>
              <a:t> to discuss several aspects of time series analysis, to whet the appetite. A deeper dive on anomaly detection.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The agenda:</a:t>
            </a:r>
          </a:p>
          <a:p>
            <a:r>
              <a:rPr lang="en-US" dirty="0" smtClean="0"/>
              <a:t>What is a time series?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TimeSeries</a:t>
            </a:r>
            <a:r>
              <a:rPr lang="en-US" dirty="0" smtClean="0"/>
              <a:t>, the data object</a:t>
            </a:r>
          </a:p>
          <a:p>
            <a:r>
              <a:rPr lang="en-US" dirty="0" smtClean="0"/>
              <a:t>Basics of forecasting</a:t>
            </a:r>
            <a:endParaRPr lang="en-US" dirty="0" smtClean="0"/>
          </a:p>
          <a:p>
            <a:r>
              <a:rPr lang="en-US" dirty="0" smtClean="0"/>
              <a:t>Anomaly detection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Logistics:</a:t>
            </a:r>
          </a:p>
          <a:p>
            <a:r>
              <a:rPr lang="en-US" dirty="0" smtClean="0"/>
              <a:t>90 minutes, ending at 12:30pm</a:t>
            </a:r>
          </a:p>
          <a:p>
            <a:r>
              <a:rPr lang="en-US" dirty="0" smtClean="0"/>
              <a:t>Two breaks for questions, plus more at the end.</a:t>
            </a:r>
          </a:p>
          <a:p>
            <a:r>
              <a:rPr lang="en-US" dirty="0" smtClean="0"/>
              <a:t>43</a:t>
            </a:r>
            <a:r>
              <a:rPr lang="en-US" dirty="0" smtClean="0"/>
              <a:t> </a:t>
            </a:r>
            <a:r>
              <a:rPr lang="en-US" dirty="0" smtClean="0"/>
              <a:t>slides total + 3 code demos.</a:t>
            </a:r>
          </a:p>
        </p:txBody>
      </p:sp>
    </p:spTree>
    <p:extLst>
      <p:ext uri="{BB962C8B-B14F-4D97-AF65-F5344CB8AC3E}">
        <p14:creationId xmlns:p14="http://schemas.microsoft.com/office/powerpoint/2010/main" val="139236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91" y="1262568"/>
            <a:ext cx="7913555" cy="288036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type: time series (within observation)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91" y="3821646"/>
            <a:ext cx="7907274" cy="28780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7491" y="2104084"/>
            <a:ext cx="1495167" cy="598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b="0" i="0" dirty="0" smtClean="0">
                <a:solidFill>
                  <a:schemeClr val="accent5"/>
                </a:solidFill>
                <a:latin typeface="Museo Sans 300" charset="0"/>
                <a:ea typeface="Museo Sans 300" charset="0"/>
                <a:cs typeface="Museo Sans 300" charset="0"/>
              </a:rPr>
              <a:t>Outliers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491" y="4662019"/>
            <a:ext cx="2039071" cy="598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b="0" i="0" dirty="0" smtClean="0">
                <a:solidFill>
                  <a:schemeClr val="accent5"/>
                </a:solidFill>
                <a:latin typeface="Museo Sans 300" charset="0"/>
                <a:ea typeface="Museo Sans 300" charset="0"/>
                <a:cs typeface="Museo Sans 300" charset="0"/>
              </a:rPr>
              <a:t>Mean shift</a:t>
            </a:r>
          </a:p>
        </p:txBody>
      </p:sp>
    </p:spTree>
    <p:extLst>
      <p:ext uri="{BB962C8B-B14F-4D97-AF65-F5344CB8AC3E}">
        <p14:creationId xmlns:p14="http://schemas.microsoft.com/office/powerpoint/2010/main" val="45968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type: time series (within observation)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7697" y="2020978"/>
            <a:ext cx="2268065" cy="598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Museo Sans 300" charset="0"/>
                <a:ea typeface="Museo Sans 300" charset="0"/>
                <a:cs typeface="Museo Sans 300" charset="0"/>
              </a:rPr>
              <a:t>Variance shift</a:t>
            </a:r>
            <a:endParaRPr lang="en-US" sz="2800" b="0" i="0" dirty="0" smtClean="0">
              <a:solidFill>
                <a:schemeClr val="accent5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697" y="4662019"/>
            <a:ext cx="2039071" cy="598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Museo Sans 300" charset="0"/>
                <a:ea typeface="Museo Sans 300" charset="0"/>
                <a:cs typeface="Museo Sans 300" charset="0"/>
              </a:rPr>
              <a:t>Trend shift</a:t>
            </a:r>
            <a:endParaRPr lang="en-US" sz="2800" b="0" i="0" dirty="0" smtClean="0">
              <a:solidFill>
                <a:schemeClr val="accent5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20" y="1281712"/>
            <a:ext cx="8012430" cy="2878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0778" y="495505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2800" b="0" i="0" dirty="0" smtClean="0">
              <a:solidFill>
                <a:schemeClr val="bg1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20" y="3846360"/>
            <a:ext cx="7973568" cy="287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7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8" y="274639"/>
            <a:ext cx="10972801" cy="1143000"/>
          </a:xfrm>
        </p:spPr>
        <p:txBody>
          <a:bodyPr/>
          <a:lstStyle/>
          <a:p>
            <a:r>
              <a:rPr lang="en-US" dirty="0" smtClean="0"/>
              <a:t>Model 1: the simple threshold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417640"/>
            <a:ext cx="7123917" cy="630616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Any value greater than </a:t>
            </a:r>
            <a:r>
              <a:rPr lang="en-US" i="1" dirty="0"/>
              <a:t>q</a:t>
            </a:r>
            <a:r>
              <a:rPr lang="en-US" i="1" dirty="0" smtClean="0"/>
              <a:t> is an anomaly.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68" y="2135285"/>
            <a:ext cx="9030581" cy="4119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8096" y="5966200"/>
            <a:ext cx="6400800" cy="75065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b="0" i="0" dirty="0" smtClean="0">
                <a:latin typeface="Museo Sans 300" charset="0"/>
                <a:ea typeface="Museo Sans 300" charset="0"/>
                <a:cs typeface="Museo Sans 300" charset="0"/>
              </a:rPr>
              <a:t>Fecal coliform at Madrona Beach, Seattle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992" y="2359994"/>
            <a:ext cx="2283676" cy="366979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b="0" i="0" dirty="0" smtClean="0">
                <a:latin typeface="Museo Sans 300" charset="0"/>
                <a:ea typeface="Museo Sans 300" charset="0"/>
                <a:cs typeface="Museo Sans 300" charset="0"/>
              </a:rPr>
              <a:t>Works great for physical processes with known thresholds.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9616" y="415747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2800" b="0" i="0" dirty="0" smtClean="0">
              <a:solidFill>
                <a:schemeClr val="bg1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2: moving Z-score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 smtClean="0"/>
                  <a:t>If a new value differs by q or more standard deviations from the mean of the previous few values…anomaly.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is the value of the series at time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.</a:t>
                </a:r>
                <a:endParaRPr lang="en-US" i="1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is the average of the previous </a:t>
                </a:r>
                <a:r>
                  <a:rPr lang="en-US" i="1" dirty="0" smtClean="0"/>
                  <a:t>w </a:t>
                </a:r>
                <a:r>
                  <a:rPr lang="en-US" dirty="0" smtClean="0"/>
                  <a:t>observations.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is the standard deviation of the previous </a:t>
                </a:r>
                <a:r>
                  <a:rPr lang="en-US" i="1" dirty="0" smtClean="0"/>
                  <a:t>w </a:t>
                </a:r>
                <a:r>
                  <a:rPr lang="en-US" dirty="0" smtClean="0"/>
                  <a:t>values.</a:t>
                </a:r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The moving Z-score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 smtClean="0"/>
                  <a:t>.</a:t>
                </a:r>
              </a:p>
              <a:p>
                <a:pPr marL="0" indent="0">
                  <a:buNone/>
                </a:pPr>
                <a:endParaRPr lang="en-US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3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2: moving Z-score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600206"/>
            <a:ext cx="10972801" cy="46656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 smtClean="0"/>
              <a:t>The good:</a:t>
            </a:r>
          </a:p>
          <a:p>
            <a:r>
              <a:rPr lang="en-US" dirty="0"/>
              <a:t>Very fast, simple, explainable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Data </a:t>
            </a:r>
            <a:r>
              <a:rPr lang="en-US" dirty="0"/>
              <a:t>driven, so </a:t>
            </a:r>
            <a:r>
              <a:rPr lang="en-US" dirty="0" smtClean="0"/>
              <a:t>we’re not locked into a single threshold.</a:t>
            </a:r>
            <a:endParaRPr lang="en-US" dirty="0"/>
          </a:p>
          <a:p>
            <a:r>
              <a:rPr lang="en-US" dirty="0"/>
              <a:t>Handles </a:t>
            </a:r>
            <a:r>
              <a:rPr lang="en-US" dirty="0" smtClean="0"/>
              <a:t>long-term trends well.</a:t>
            </a:r>
            <a:endParaRPr lang="en-US" dirty="0"/>
          </a:p>
          <a:p>
            <a:r>
              <a:rPr lang="en-US" dirty="0"/>
              <a:t>Handles seasonality </a:t>
            </a:r>
            <a:r>
              <a:rPr lang="en-US" dirty="0" smtClean="0"/>
              <a:t>ok.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 smtClean="0"/>
              <a:t>The not-so-good:</a:t>
            </a:r>
            <a:endParaRPr lang="en-US" i="1" dirty="0"/>
          </a:p>
          <a:p>
            <a:r>
              <a:rPr lang="en-US" dirty="0"/>
              <a:t>What window size?</a:t>
            </a:r>
          </a:p>
          <a:p>
            <a:r>
              <a:rPr lang="en-US" dirty="0" smtClean="0"/>
              <a:t>Not very sophisticated. Can’t find decreases in variance.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6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3: Bayesian changepoint detection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4579" y="1612563"/>
                <a:ext cx="10972801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i="1" dirty="0" smtClean="0"/>
                  <a:t>Changepoint detection</a:t>
                </a:r>
                <a:r>
                  <a:rPr lang="en-US" dirty="0" smtClean="0"/>
                  <a:t>: “the </a:t>
                </a:r>
                <a:r>
                  <a:rPr lang="en-US" dirty="0"/>
                  <a:t>identification of abrupt changes in the generative parameters of sequential </a:t>
                </a:r>
                <a:r>
                  <a:rPr lang="en-US" dirty="0" smtClean="0"/>
                  <a:t>data” (Adams, 2007)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Between changepoints, assume data are IID Gaussian.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i="1" dirty="0" smtClean="0"/>
                  <a:t>run length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 dirty="0" smtClean="0"/>
                  <a:t>): </a:t>
                </a:r>
                <a:r>
                  <a:rPr lang="en-US" dirty="0" smtClean="0"/>
                  <a:t>number of observations since the last changepoint.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i="1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 |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i="1" dirty="0" smtClean="0"/>
                  <a:t> spikes…anomaly!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579" y="1612563"/>
                <a:ext cx="10972801" cy="4525963"/>
              </a:xfrm>
              <a:blipFill rotWithShape="0">
                <a:blip r:embed="rId3"/>
                <a:stretch>
                  <a:fillRect l="-1278" t="-2965" r="-667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24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3: Bayesian changepoint detection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25416" y="648729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2800" b="0" i="0" dirty="0" smtClean="0">
              <a:solidFill>
                <a:schemeClr val="bg1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96" y="1229497"/>
            <a:ext cx="6184900" cy="2692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58448" y="3921897"/>
            <a:ext cx="9784498" cy="2565400"/>
            <a:chOff x="658448" y="3921897"/>
            <a:chExt cx="9784498" cy="25654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546" y="3921897"/>
              <a:ext cx="6248400" cy="2565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58448" y="4778289"/>
              <a:ext cx="3140682" cy="85261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fontScale="92500" lnSpcReduction="10000"/>
            </a:bodyPr>
            <a:lstStyle/>
            <a:p>
              <a:r>
                <a:rPr lang="en-US" sz="2800" b="0" i="0" dirty="0" smtClean="0">
                  <a:latin typeface="Museo Sans 300" charset="0"/>
                  <a:ea typeface="Museo Sans 300" charset="0"/>
                  <a:cs typeface="Museo Sans 300" charset="0"/>
                </a:rPr>
                <a:t>Run length at each point (deterministic)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90198" y="2149389"/>
            <a:ext cx="3140682" cy="8526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r>
              <a:rPr lang="en-US" sz="2800" b="0" i="0" dirty="0" smtClean="0">
                <a:latin typeface="Museo Sans 300" charset="0"/>
                <a:ea typeface="Museo Sans 300" charset="0"/>
                <a:cs typeface="Museo Sans 300" charset="0"/>
              </a:rPr>
              <a:t>Points from three regimes.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5416" y="5889367"/>
            <a:ext cx="3929733" cy="8526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000" b="0" i="0" dirty="0" smtClean="0">
                <a:latin typeface="Museo Sans 300" charset="0"/>
                <a:ea typeface="Museo Sans 300" charset="0"/>
                <a:cs typeface="Museo Sans 300" charset="0"/>
              </a:rPr>
              <a:t>Source: Adams &amp; MacKay (2007)</a:t>
            </a:r>
          </a:p>
        </p:txBody>
      </p:sp>
    </p:spTree>
    <p:extLst>
      <p:ext uri="{BB962C8B-B14F-4D97-AF65-F5344CB8AC3E}">
        <p14:creationId xmlns:p14="http://schemas.microsoft.com/office/powerpoint/2010/main" val="189956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3: Bayesian changepoint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600206"/>
            <a:ext cx="10972801" cy="49055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The good:</a:t>
            </a:r>
            <a:endParaRPr lang="en-US" dirty="0"/>
          </a:p>
          <a:p>
            <a:r>
              <a:rPr lang="en-US" dirty="0" smtClean="0"/>
              <a:t>Detects changes in mean and variance.</a:t>
            </a:r>
          </a:p>
          <a:p>
            <a:r>
              <a:rPr lang="en-US" dirty="0" smtClean="0"/>
              <a:t>Very fast.</a:t>
            </a:r>
          </a:p>
          <a:p>
            <a:r>
              <a:rPr lang="en-US" dirty="0" smtClean="0"/>
              <a:t>Result is a probability.</a:t>
            </a:r>
          </a:p>
          <a:p>
            <a:r>
              <a:rPr lang="en-US" dirty="0"/>
              <a:t>T</a:t>
            </a:r>
            <a:r>
              <a:rPr lang="en-US" dirty="0" smtClean="0"/>
              <a:t>rade detection accuracy and speed with the lag parameter.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 smtClean="0"/>
              <a:t>The not-so-good:</a:t>
            </a:r>
          </a:p>
          <a:p>
            <a:r>
              <a:rPr lang="en-US" dirty="0" smtClean="0"/>
              <a:t>What prior on the run length?</a:t>
            </a:r>
          </a:p>
          <a:p>
            <a:r>
              <a:rPr lang="en-US" dirty="0" smtClean="0"/>
              <a:t>Assumes data is Gaussian between changepoints.</a:t>
            </a:r>
          </a:p>
          <a:p>
            <a:r>
              <a:rPr lang="en-US" dirty="0" smtClean="0"/>
              <a:t>Less explainable.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59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detection in GraphLab Create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54579" y="1600206"/>
            <a:ext cx="10972801" cy="48605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Between heavy, expensive GUI tools and doing it from scratch.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Choose a specific model, or let the top level do it for you.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Leverage </a:t>
            </a:r>
            <a:r>
              <a:rPr lang="en-US" dirty="0" smtClean="0"/>
              <a:t>the tools in </a:t>
            </a:r>
            <a:r>
              <a:rPr lang="en-US" i="1" dirty="0" smtClean="0"/>
              <a:t>SFrame </a:t>
            </a:r>
            <a:r>
              <a:rPr lang="en-US" dirty="0"/>
              <a:t>and </a:t>
            </a:r>
            <a:r>
              <a:rPr lang="en-US" i="1" dirty="0"/>
              <a:t>GraphLab Create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Uniform interface across the toolkit.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Models can be updated with new data.</a:t>
            </a:r>
          </a:p>
        </p:txBody>
      </p:sp>
    </p:spTree>
    <p:extLst>
      <p:ext uri="{BB962C8B-B14F-4D97-AF65-F5344CB8AC3E}">
        <p14:creationId xmlns:p14="http://schemas.microsoft.com/office/powerpoint/2010/main" val="31445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1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Oklahoma earthquakes?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3200400"/>
            <a:ext cx="10972801" cy="3547872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i="1" dirty="0"/>
              <a:t>Oklahoma used to be a seismic afterthought….Today, however, Oklahoma is one of the most seismic places on the planet.</a:t>
            </a:r>
          </a:p>
          <a:p>
            <a:pPr lvl="1"/>
            <a:r>
              <a:rPr lang="en-US" sz="3000" dirty="0" smtClean="0"/>
              <a:t>Time </a:t>
            </a:r>
            <a:r>
              <a:rPr lang="en-US" sz="3000" dirty="0"/>
              <a:t>Magazine, March 2016</a:t>
            </a:r>
            <a:endParaRPr lang="en-US" i="1" dirty="0" smtClean="0"/>
          </a:p>
          <a:p>
            <a:r>
              <a:rPr lang="en-US" i="1" dirty="0" smtClean="0"/>
              <a:t>Seismologists </a:t>
            </a:r>
            <a:r>
              <a:rPr lang="en-US" i="1" dirty="0"/>
              <a:t>have long warned that the rise in the number of earthquakes in Oklahoma could presage a temblor that could cause extensive </a:t>
            </a:r>
            <a:r>
              <a:rPr lang="en-US" i="1" dirty="0" smtClean="0"/>
              <a:t>damage. – </a:t>
            </a:r>
            <a:r>
              <a:rPr lang="en-US" dirty="0" smtClean="0"/>
              <a:t>New York </a:t>
            </a:r>
            <a:r>
              <a:rPr lang="en-US" dirty="0" smtClean="0"/>
              <a:t>Times, March 2016</a:t>
            </a: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199889" y="6319982"/>
            <a:ext cx="4864100" cy="4699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600" i="1" dirty="0" smtClean="0">
                <a:latin typeface="Museo Sans 300" charset="0"/>
                <a:ea typeface="Museo Sans 300" charset="0"/>
                <a:cs typeface="Museo Sans 300" charset="0"/>
              </a:rPr>
              <a:t>image </a:t>
            </a:r>
            <a:r>
              <a:rPr lang="en-US" sz="1600" i="1" dirty="0">
                <a:latin typeface="Museo Sans 300" charset="0"/>
                <a:ea typeface="Museo Sans 300" charset="0"/>
                <a:cs typeface="Museo Sans 300" charset="0"/>
              </a:rPr>
              <a:t>source: http://earthquake.usgs.gov/earthquakes/map/</a:t>
            </a:r>
            <a:endParaRPr lang="en-US" sz="1600" b="0" i="1" dirty="0" smtClean="0">
              <a:latin typeface="Museo Sans 300" charset="0"/>
              <a:ea typeface="Museo Sans 300" charset="0"/>
              <a:cs typeface="Museo Sans 3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time series?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demo: </a:t>
            </a:r>
            <a:r>
              <a:rPr lang="en-US" dirty="0"/>
              <a:t>a</a:t>
            </a:r>
            <a:r>
              <a:rPr lang="en-US" dirty="0" smtClean="0"/>
              <a:t>nomaly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1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was long and I’m hungry; what are the main takeaways?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9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600207"/>
            <a:ext cx="10972801" cy="4826720"/>
          </a:xfrm>
        </p:spPr>
        <p:txBody>
          <a:bodyPr>
            <a:normAutofit/>
          </a:bodyPr>
          <a:lstStyle/>
          <a:p>
            <a:r>
              <a:rPr lang="en-US" dirty="0" smtClean="0"/>
              <a:t>We need time series because </a:t>
            </a:r>
            <a:r>
              <a:rPr lang="en-US" b="1" i="1" dirty="0" smtClean="0"/>
              <a:t>we can’t assume independence.</a:t>
            </a:r>
          </a:p>
          <a:p>
            <a:pPr lvl="1"/>
            <a:r>
              <a:rPr lang="en-US" dirty="0" smtClean="0"/>
              <a:t>Sometimes we </a:t>
            </a:r>
            <a:r>
              <a:rPr lang="en-US" b="1" i="1" dirty="0" smtClean="0"/>
              <a:t>assume it anyway.</a:t>
            </a:r>
          </a:p>
          <a:p>
            <a:r>
              <a:rPr lang="en-US" dirty="0" smtClean="0"/>
              <a:t>Forecasting &amp; anomaly detection </a:t>
            </a:r>
            <a:r>
              <a:rPr lang="en-US" b="1" i="1" dirty="0" smtClean="0"/>
              <a:t>extract valuable information.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GraphLab Create</a:t>
            </a:r>
            <a:r>
              <a:rPr lang="en-US" dirty="0" smtClean="0"/>
              <a:t> provides state-of-the art tools for time series data analysis.</a:t>
            </a:r>
          </a:p>
          <a:p>
            <a:r>
              <a:rPr lang="en-US" dirty="0" smtClean="0"/>
              <a:t>One </a:t>
            </a:r>
            <a:r>
              <a:rPr lang="en-US" dirty="0" smtClean="0"/>
              <a:t>big open question: how to deploy these models?</a:t>
            </a:r>
          </a:p>
          <a:p>
            <a:pPr lvl="1"/>
            <a:r>
              <a:rPr lang="en-US" dirty="0" smtClean="0"/>
              <a:t>“ML in Production” at 3:30pm.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5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Chandola, V., Banerjee, A., &amp; Kumar, V. (2009). </a:t>
            </a:r>
            <a:r>
              <a:rPr lang="tr-TR" sz="2800" dirty="0" err="1"/>
              <a:t>Anomaly</a:t>
            </a:r>
            <a:r>
              <a:rPr lang="tr-TR" sz="2800" dirty="0"/>
              <a:t> </a:t>
            </a:r>
            <a:r>
              <a:rPr lang="tr-TR" sz="2800" dirty="0" err="1"/>
              <a:t>Detection</a:t>
            </a:r>
            <a:r>
              <a:rPr lang="tr-TR" sz="2800" dirty="0"/>
              <a:t>: A </a:t>
            </a:r>
            <a:r>
              <a:rPr lang="tr-TR" sz="2800" dirty="0" err="1"/>
              <a:t>Survey</a:t>
            </a:r>
            <a:r>
              <a:rPr lang="tr-TR" sz="2800" dirty="0"/>
              <a:t>. </a:t>
            </a:r>
            <a:r>
              <a:rPr lang="tr-TR" sz="2800" i="1" dirty="0"/>
              <a:t>ACM Computing </a:t>
            </a:r>
            <a:r>
              <a:rPr lang="tr-TR" sz="2800" i="1" dirty="0" err="1"/>
              <a:t>Surveys</a:t>
            </a:r>
            <a:r>
              <a:rPr lang="tr-TR" sz="2800" dirty="0"/>
              <a:t>, </a:t>
            </a:r>
            <a:r>
              <a:rPr lang="tr-TR" sz="2800" i="1" dirty="0"/>
              <a:t>41</a:t>
            </a:r>
            <a:r>
              <a:rPr lang="tr-TR" sz="2800" dirty="0"/>
              <a:t>(3), 1–58</a:t>
            </a:r>
            <a:r>
              <a:rPr lang="tr-TR" sz="2800" dirty="0" smtClean="0"/>
              <a:t>.</a:t>
            </a:r>
            <a:endParaRPr lang="en-US" sz="2800" dirty="0" smtClean="0"/>
          </a:p>
          <a:p>
            <a:r>
              <a:rPr lang="en-US" sz="2800" dirty="0" smtClean="0"/>
              <a:t>WHO operational manual: </a:t>
            </a:r>
            <a:r>
              <a:rPr lang="en-US" sz="2800" dirty="0">
                <a:hlinkClick r:id="rId3"/>
              </a:rPr>
              <a:t>Disease surveillance for malaria control and </a:t>
            </a:r>
            <a:r>
              <a:rPr lang="en-US" sz="2800" dirty="0" smtClean="0">
                <a:hlinkClick r:id="rId3"/>
              </a:rPr>
              <a:t>elimination</a:t>
            </a:r>
            <a:r>
              <a:rPr lang="en-US" sz="2800" dirty="0" smtClean="0"/>
              <a:t>. </a:t>
            </a:r>
            <a:r>
              <a:rPr lang="en-US" sz="2800" dirty="0"/>
              <a:t>(2012). </a:t>
            </a:r>
            <a:endParaRPr lang="en-US" sz="2800" dirty="0" smtClean="0"/>
          </a:p>
          <a:p>
            <a:r>
              <a:rPr lang="en-US" sz="2800" dirty="0" smtClean="0"/>
              <a:t>King </a:t>
            </a:r>
            <a:r>
              <a:rPr lang="en-US" sz="2800" dirty="0" smtClean="0"/>
              <a:t>County, </a:t>
            </a:r>
            <a:r>
              <a:rPr lang="en-US" sz="2800" dirty="0">
                <a:hlinkClick r:id="rId4"/>
              </a:rPr>
              <a:t>Swimming beach bacteria and algal toxin levels, and water </a:t>
            </a:r>
            <a:r>
              <a:rPr lang="en-US" sz="2800" dirty="0" smtClean="0">
                <a:hlinkClick r:id="rId4"/>
              </a:rPr>
              <a:t>temperature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r>
              <a:rPr lang="en-US" sz="2800" dirty="0"/>
              <a:t>Adams, R. P., &amp; Mackay, D. J. C. (2007). Bayesian Online Changepoint Detection. </a:t>
            </a:r>
            <a:r>
              <a:rPr lang="en-US" sz="2800" i="1" dirty="0" smtClean="0"/>
              <a:t>arXiv:</a:t>
            </a:r>
            <a:r>
              <a:rPr lang="en-US" sz="2800" dirty="0" smtClean="0"/>
              <a:t>0710.3742v1</a:t>
            </a:r>
          </a:p>
          <a:p>
            <a:r>
              <a:rPr lang="en-US" sz="2800" dirty="0" smtClean="0"/>
              <a:t>Wikipedia – </a:t>
            </a:r>
            <a:r>
              <a:rPr lang="en-US" sz="2800" dirty="0"/>
              <a:t>time series: </a:t>
            </a:r>
            <a:r>
              <a:rPr lang="en-US" sz="2800" dirty="0">
                <a:hlinkClick r:id="rId5"/>
              </a:rPr>
              <a:t>https://</a:t>
            </a:r>
            <a:r>
              <a:rPr lang="en-US" sz="2800" dirty="0" smtClean="0">
                <a:hlinkClick r:id="rId5"/>
              </a:rPr>
              <a:t>en.wikipedia.org/wiki/Time_series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245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9" y="1600206"/>
            <a:ext cx="10972801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Sanborn, J. (2016). </a:t>
            </a:r>
            <a:r>
              <a:rPr lang="en-US" sz="2800" dirty="0">
                <a:hlinkClick r:id="rId3"/>
              </a:rPr>
              <a:t>The U.S.’s New Earthquake Capital: Oklahoma</a:t>
            </a:r>
            <a:r>
              <a:rPr lang="en-US" sz="2800" dirty="0"/>
              <a:t>, </a:t>
            </a:r>
            <a:r>
              <a:rPr lang="en-US" sz="2800" i="1" dirty="0" smtClean="0"/>
              <a:t>Time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dirty="0" smtClean="0"/>
              <a:t>Wines, M. (2016). </a:t>
            </a:r>
            <a:r>
              <a:rPr lang="en-US" sz="2800" dirty="0">
                <a:hlinkClick r:id="rId4"/>
              </a:rPr>
              <a:t>Oklahoma Puts Limits on Oil and Gas Wells to Fight Quakes</a:t>
            </a:r>
            <a:r>
              <a:rPr lang="en-US" sz="2800" dirty="0"/>
              <a:t>,</a:t>
            </a:r>
            <a:r>
              <a:rPr lang="en-US" sz="2800" b="1" i="1" dirty="0"/>
              <a:t> </a:t>
            </a:r>
            <a:r>
              <a:rPr lang="en-US" sz="2800" i="1" dirty="0"/>
              <a:t>New York </a:t>
            </a:r>
            <a:r>
              <a:rPr lang="en-US" sz="2800" i="1" dirty="0" smtClean="0"/>
              <a:t>Times</a:t>
            </a:r>
            <a:r>
              <a:rPr lang="en-US" sz="2800" dirty="0" smtClean="0"/>
              <a:t>.</a:t>
            </a:r>
          </a:p>
          <a:p>
            <a:r>
              <a:rPr lang="tr-TR" sz="2800" dirty="0" err="1" smtClean="0"/>
              <a:t>Hyndman</a:t>
            </a:r>
            <a:r>
              <a:rPr lang="tr-TR" sz="2800" dirty="0" smtClean="0"/>
              <a:t>, R.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Athanasopoulos</a:t>
            </a:r>
            <a:r>
              <a:rPr lang="tr-TR" sz="2800" dirty="0" smtClean="0"/>
              <a:t>, G. (2013) </a:t>
            </a:r>
            <a:r>
              <a:rPr lang="tr-TR" sz="2800" i="1" dirty="0" err="1" smtClean="0"/>
              <a:t>Forecasting</a:t>
            </a:r>
            <a:r>
              <a:rPr lang="tr-TR" sz="2800" i="1" dirty="0" smtClean="0"/>
              <a:t>: </a:t>
            </a:r>
            <a:r>
              <a:rPr lang="tr-TR" sz="2800" i="1" dirty="0" err="1" smtClean="0"/>
              <a:t>principles</a:t>
            </a:r>
            <a:r>
              <a:rPr lang="tr-TR" sz="2800" i="1" dirty="0" smtClean="0"/>
              <a:t> </a:t>
            </a:r>
            <a:r>
              <a:rPr lang="tr-TR" sz="2800" i="1" dirty="0" err="1" smtClean="0"/>
              <a:t>and</a:t>
            </a:r>
            <a:r>
              <a:rPr lang="tr-TR" sz="2800" i="1" dirty="0" smtClean="0"/>
              <a:t> </a:t>
            </a:r>
            <a:r>
              <a:rPr lang="tr-TR" sz="2800" i="1" dirty="0" err="1" smtClean="0"/>
              <a:t>practice</a:t>
            </a:r>
            <a:r>
              <a:rPr lang="tr-TR" sz="2800" i="1" dirty="0" smtClean="0"/>
              <a:t>.</a:t>
            </a:r>
            <a:r>
              <a:rPr lang="tr-TR" sz="2800" dirty="0"/>
              <a:t> </a:t>
            </a:r>
            <a:r>
              <a:rPr lang="tr-TR" sz="2800" dirty="0">
                <a:hlinkClick r:id="rId5"/>
              </a:rPr>
              <a:t>https://</a:t>
            </a:r>
            <a:r>
              <a:rPr lang="tr-TR" sz="2800" dirty="0" smtClean="0">
                <a:hlinkClick r:id="rId5"/>
              </a:rPr>
              <a:t>www.otexts.org/fpp</a:t>
            </a:r>
            <a:endParaRPr lang="tr-TR" sz="2800" dirty="0" smtClean="0"/>
          </a:p>
        </p:txBody>
      </p:sp>
    </p:spTree>
    <p:extLst>
      <p:ext uri="{BB962C8B-B14F-4D97-AF65-F5344CB8AC3E}">
        <p14:creationId xmlns:p14="http://schemas.microsoft.com/office/powerpoint/2010/main" val="190109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time series?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54579" y="1600206"/>
                <a:ext cx="10972801" cy="490411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sequence of data observations, indexed by time.</a:t>
                </a:r>
              </a:p>
              <a:p>
                <a:pPr marL="0" indent="0">
                  <a:buNone/>
                </a:pPr>
                <a:r>
                  <a:rPr lang="en-US" dirty="0" smtClean="0"/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=1, 2, …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dirty="0" smtClean="0"/>
                  <a:t>Don’t assume the data are independent.</a:t>
                </a:r>
              </a:p>
              <a:p>
                <a:r>
                  <a:rPr lang="en-US" dirty="0" smtClean="0"/>
                  <a:t>Univariate vs. multivariate</a:t>
                </a:r>
              </a:p>
              <a:p>
                <a:r>
                  <a:rPr lang="en-US" dirty="0" smtClean="0"/>
                  <a:t>Different types of indexing</a:t>
                </a:r>
              </a:p>
              <a:p>
                <a:pPr lvl="1"/>
                <a:r>
                  <a:rPr lang="en-US" dirty="0" smtClean="0"/>
                  <a:t>Uniform intervals or not</a:t>
                </a:r>
              </a:p>
              <a:p>
                <a:pPr lvl="1"/>
                <a:r>
                  <a:rPr lang="en-US" dirty="0" smtClean="0"/>
                  <a:t>Timestamps, time intervals, or grouped time intervals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579" y="1600206"/>
                <a:ext cx="10972801" cy="4904111"/>
              </a:xfrm>
              <a:blipFill rotWithShape="0">
                <a:blip r:embed="rId3"/>
                <a:stretch>
                  <a:fillRect l="-1278" t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1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13" y="1190210"/>
            <a:ext cx="7231496" cy="5308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time series?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13" y="1190211"/>
            <a:ext cx="7231496" cy="53084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022" y="1190212"/>
            <a:ext cx="7231494" cy="53084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8448" y="2382384"/>
            <a:ext cx="3901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charset="0"/>
              </a:rPr>
              <a:t>+----------------+--------+</a:t>
            </a:r>
          </a:p>
          <a:p>
            <a:r>
              <a:rPr lang="en-US" dirty="0">
                <a:latin typeface="Monaco" charset="0"/>
              </a:rPr>
              <a:t>|   timestamp    | value  |</a:t>
            </a:r>
          </a:p>
          <a:p>
            <a:r>
              <a:rPr lang="en-US" dirty="0">
                <a:latin typeface="Monaco" charset="0"/>
              </a:rPr>
              <a:t>+----------------+--------+</a:t>
            </a:r>
          </a:p>
          <a:p>
            <a:r>
              <a:rPr lang="en-US" dirty="0">
                <a:latin typeface="Monaco" charset="0"/>
              </a:rPr>
              <a:t>| 2016-03-01 ... | 0.0975 |</a:t>
            </a:r>
          </a:p>
          <a:p>
            <a:r>
              <a:rPr lang="en-US" dirty="0">
                <a:latin typeface="Monaco" charset="0"/>
              </a:rPr>
              <a:t>| 2016-03-02 ... | 0.7612 |</a:t>
            </a:r>
          </a:p>
          <a:p>
            <a:r>
              <a:rPr lang="en-US" dirty="0">
                <a:latin typeface="Monaco" charset="0"/>
              </a:rPr>
              <a:t>| 2016-03-03 ... | 0.2469 |</a:t>
            </a:r>
          </a:p>
          <a:p>
            <a:r>
              <a:rPr lang="en-US" dirty="0">
                <a:latin typeface="Monaco" charset="0"/>
              </a:rPr>
              <a:t>| 2016-03-04 ... | 0.1381 |</a:t>
            </a:r>
          </a:p>
          <a:p>
            <a:r>
              <a:rPr lang="en-US" dirty="0">
                <a:latin typeface="Monaco" charset="0"/>
              </a:rPr>
              <a:t>| 2016-03-05 ... | 0.3314 |</a:t>
            </a:r>
          </a:p>
          <a:p>
            <a:r>
              <a:rPr lang="en-US" dirty="0">
                <a:latin typeface="Monaco" charset="0"/>
              </a:rPr>
              <a:t>+----------------+--------+</a:t>
            </a:r>
          </a:p>
          <a:p>
            <a:r>
              <a:rPr lang="en-US" dirty="0">
                <a:latin typeface="Monaco" charset="0"/>
              </a:rPr>
              <a:t>[20 rows x 2 columns]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4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time series</a:t>
            </a:r>
            <a:endParaRPr lang="en-US" dirty="0"/>
          </a:p>
        </p:txBody>
      </p:sp>
      <p:pic>
        <p:nvPicPr>
          <p:cNvPr id="3" name="multivar_seri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3898" y="1152526"/>
            <a:ext cx="7437802" cy="55783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3798" y="2664429"/>
            <a:ext cx="46101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Monaco" charset="0"/>
              </a:rPr>
              <a:t>+----------------+--------+--------+</a:t>
            </a:r>
          </a:p>
          <a:p>
            <a:r>
              <a:rPr lang="en-US" sz="1600" dirty="0">
                <a:latin typeface="Monaco" charset="0"/>
              </a:rPr>
              <a:t>|   timestamp    |  x.0   |  x.1   |</a:t>
            </a:r>
          </a:p>
          <a:p>
            <a:r>
              <a:rPr lang="en-US" sz="1600" dirty="0">
                <a:latin typeface="Monaco" charset="0"/>
              </a:rPr>
              <a:t>+----------------+--------+--------+</a:t>
            </a:r>
          </a:p>
          <a:p>
            <a:r>
              <a:rPr lang="en-US" sz="1600" dirty="0">
                <a:latin typeface="Monaco" charset="0"/>
              </a:rPr>
              <a:t>| 2015-01-01 ... | 0.489  | 0.0495 |</a:t>
            </a:r>
          </a:p>
          <a:p>
            <a:r>
              <a:rPr lang="en-US" sz="1600" dirty="0">
                <a:latin typeface="Monaco" charset="0"/>
              </a:rPr>
              <a:t>| 2015-01-02 ... | 0.4678 | 0.0354 |</a:t>
            </a:r>
          </a:p>
          <a:p>
            <a:r>
              <a:rPr lang="en-US" sz="1600" dirty="0">
                <a:latin typeface="Monaco" charset="0"/>
              </a:rPr>
              <a:t>| 2015-01-03 ... | 0.4521 | 0.0335 |</a:t>
            </a:r>
          </a:p>
          <a:p>
            <a:r>
              <a:rPr lang="en-US" sz="1600" dirty="0">
                <a:latin typeface="Monaco" charset="0"/>
              </a:rPr>
              <a:t>| 2015-01-04 ... | 0.425  | 0.0224 |</a:t>
            </a:r>
          </a:p>
          <a:p>
            <a:r>
              <a:rPr lang="en-US" sz="1600" dirty="0">
                <a:latin typeface="Monaco" charset="0"/>
              </a:rPr>
              <a:t>| 2015-01-05 ... | 0.4007 | 0.0255 |</a:t>
            </a:r>
          </a:p>
          <a:p>
            <a:r>
              <a:rPr lang="en-US" sz="1600" dirty="0">
                <a:latin typeface="Monaco" charset="0"/>
              </a:rPr>
              <a:t>+----------------+--------+--------+</a:t>
            </a:r>
          </a:p>
          <a:p>
            <a:r>
              <a:rPr lang="en-US" sz="1600" dirty="0">
                <a:latin typeface="Monaco" charset="0"/>
              </a:rPr>
              <a:t>[100 rows x 3 columns]</a:t>
            </a:r>
          </a:p>
        </p:txBody>
      </p:sp>
    </p:spTree>
    <p:extLst>
      <p:ext uri="{BB962C8B-B14F-4D97-AF65-F5344CB8AC3E}">
        <p14:creationId xmlns:p14="http://schemas.microsoft.com/office/powerpoint/2010/main" val="25693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 about time series?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It’s clearly not safe to assume observations are independent.</a:t>
                </a:r>
              </a:p>
              <a:p>
                <a:r>
                  <a:rPr lang="en-US" dirty="0" smtClean="0"/>
                  <a:t>Linear regression:</a:t>
                </a:r>
              </a:p>
              <a:p>
                <a:pPr marL="457200" lvl="1" indent="0">
                  <a:buNone/>
                </a:pPr>
                <a:r>
                  <a:rPr lang="en-US" b="1" dirty="0" smtClean="0"/>
                  <a:t>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𝝐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i="1" dirty="0" smtClean="0">
                  <a:latin typeface="Cambria Math" charset="0"/>
                </a:endParaRPr>
              </a:p>
              <a:p>
                <a:pPr lvl="1"/>
                <a:r>
                  <a:rPr lang="en-US" b="0" dirty="0" smtClean="0"/>
                  <a:t>Assume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</a:t>
                </a:r>
                <a:r>
                  <a:rPr lang="en-US" i="1" dirty="0" smtClean="0"/>
                  <a:t>independent </a:t>
                </a:r>
                <a:r>
                  <a:rPr lang="en-US" dirty="0" smtClean="0"/>
                  <a:t>(maybe constant variance, Gaussian too)</a:t>
                </a:r>
              </a:p>
              <a:p>
                <a:r>
                  <a:rPr lang="en-US" dirty="0" smtClean="0"/>
                  <a:t>Good statistical properties of classical methods don’t work.</a:t>
                </a:r>
              </a:p>
              <a:p>
                <a:pPr lvl="1"/>
                <a:r>
                  <a:rPr lang="en-US" dirty="0" smtClean="0"/>
                  <a:t>Consistency, efficiency, etc.</a:t>
                </a:r>
              </a:p>
              <a:p>
                <a:r>
                  <a:rPr lang="en-US" dirty="0" smtClean="0"/>
                  <a:t>Sometimes the goal is to model the temporal dependency.</a:t>
                </a:r>
              </a:p>
              <a:p>
                <a:r>
                  <a:rPr lang="en-US" dirty="0" smtClean="0"/>
                  <a:t>Other times we don’t bother.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8" t="-2965" b="-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15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work with a time series in code?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GraphLab">
      <a:dk1>
        <a:sysClr val="windowText" lastClr="000000"/>
      </a:dk1>
      <a:lt1>
        <a:sysClr val="window" lastClr="FFFFFF"/>
      </a:lt1>
      <a:dk2>
        <a:srgbClr val="322D2E"/>
      </a:dk2>
      <a:lt2>
        <a:srgbClr val="D8D8D8"/>
      </a:lt2>
      <a:accent1>
        <a:srgbClr val="B0007E"/>
      </a:accent1>
      <a:accent2>
        <a:srgbClr val="118CC4"/>
      </a:accent2>
      <a:accent3>
        <a:srgbClr val="85BD05"/>
      </a:accent3>
      <a:accent4>
        <a:srgbClr val="FC5507"/>
      </a:accent4>
      <a:accent5>
        <a:srgbClr val="5D5555"/>
      </a:accent5>
      <a:accent6>
        <a:srgbClr val="2B2728"/>
      </a:accent6>
      <a:hlink>
        <a:srgbClr val="118CC4"/>
      </a:hlink>
      <a:folHlink>
        <a:srgbClr val="FC55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2800" b="0" i="0" dirty="0" smtClean="0">
            <a:solidFill>
              <a:schemeClr val="bg1"/>
            </a:solidFill>
            <a:latin typeface="Museo Sans 300" charset="0"/>
            <a:ea typeface="Museo Sans 300" charset="0"/>
            <a:cs typeface="Museo Sans 300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5222</TotalTime>
  <Words>1385</Words>
  <Application>Microsoft Macintosh PowerPoint</Application>
  <PresentationFormat>Widescreen</PresentationFormat>
  <Paragraphs>301</Paragraphs>
  <Slides>45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Calibri</vt:lpstr>
      <vt:lpstr>Cambria Math</vt:lpstr>
      <vt:lpstr>Courier New</vt:lpstr>
      <vt:lpstr>Lucida Grande</vt:lpstr>
      <vt:lpstr>Monaco</vt:lpstr>
      <vt:lpstr>Museo Sans 100</vt:lpstr>
      <vt:lpstr>Museo sans 300</vt:lpstr>
      <vt:lpstr>Museo sans 300</vt:lpstr>
      <vt:lpstr>Museo sans 500</vt:lpstr>
      <vt:lpstr>Arial</vt:lpstr>
      <vt:lpstr>1_Office Theme</vt:lpstr>
      <vt:lpstr>Time series analysis  &amp; anomaly detection</vt:lpstr>
      <vt:lpstr>Who am I?</vt:lpstr>
      <vt:lpstr>The agenda</vt:lpstr>
      <vt:lpstr>What is a time series?</vt:lpstr>
      <vt:lpstr>What is a time series?</vt:lpstr>
      <vt:lpstr>What is a time series?</vt:lpstr>
      <vt:lpstr>Multivariate time series</vt:lpstr>
      <vt:lpstr>Why do we care about time series?</vt:lpstr>
      <vt:lpstr>How do I work with a time series in code?</vt:lpstr>
      <vt:lpstr>The GraphLab Create TimeSeries object</vt:lpstr>
      <vt:lpstr>The scenario: understanding earthquakes</vt:lpstr>
      <vt:lpstr>Code demo: TimeSeries, the data object</vt:lpstr>
      <vt:lpstr>How do I predict a new value in a time series?</vt:lpstr>
      <vt:lpstr>Basic modeling concepts</vt:lpstr>
      <vt:lpstr>Basic modeling concepts</vt:lpstr>
      <vt:lpstr>Basic modeling concepts</vt:lpstr>
      <vt:lpstr>Basic modeling concepts</vt:lpstr>
      <vt:lpstr>Basic modeling concepts</vt:lpstr>
      <vt:lpstr>Forecasting model 1: auto-regression</vt:lpstr>
      <vt:lpstr>Forecasting model 1: auto-regression</vt:lpstr>
      <vt:lpstr>Forecasting model 2: gradient-boosted trees</vt:lpstr>
      <vt:lpstr>Code demo: basics of forecasting</vt:lpstr>
      <vt:lpstr>How do I detect anomalies in a time series?</vt:lpstr>
      <vt:lpstr>What are data anomalies?</vt:lpstr>
      <vt:lpstr>Examples of anomalies</vt:lpstr>
      <vt:lpstr>Why bother with anomaly detection?</vt:lpstr>
      <vt:lpstr>Examples of anomalies</vt:lpstr>
      <vt:lpstr>PowerPoint Presentation</vt:lpstr>
      <vt:lpstr>The scenario</vt:lpstr>
      <vt:lpstr>Anomaly type: time series (within observation)</vt:lpstr>
      <vt:lpstr>Anomaly type: time series (within observation)</vt:lpstr>
      <vt:lpstr>Model 1: the simple threshold</vt:lpstr>
      <vt:lpstr>Model 2: moving Z-score </vt:lpstr>
      <vt:lpstr>Model 2: moving Z-score</vt:lpstr>
      <vt:lpstr>Model 3: Bayesian changepoint detection</vt:lpstr>
      <vt:lpstr>Model 3: Bayesian changepoint detection</vt:lpstr>
      <vt:lpstr>Model 3: Bayesian changepoint detection</vt:lpstr>
      <vt:lpstr>Anomaly detection in GraphLab Create</vt:lpstr>
      <vt:lpstr>Oklahoma earthquakes?</vt:lpstr>
      <vt:lpstr>Code demo: anomaly detection</vt:lpstr>
      <vt:lpstr>That was long and I’m hungry; what are the main takeaways?</vt:lpstr>
      <vt:lpstr>Conclusions</vt:lpstr>
      <vt:lpstr>Thank you!</vt:lpstr>
      <vt:lpstr>References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</dc:title>
  <dc:creator>Eric Wolfe</dc:creator>
  <cp:lastModifiedBy>Eric Wolfe</cp:lastModifiedBy>
  <cp:revision>192</cp:revision>
  <dcterms:created xsi:type="dcterms:W3CDTF">2016-03-03T21:53:42Z</dcterms:created>
  <dcterms:modified xsi:type="dcterms:W3CDTF">2016-03-27T20:50:38Z</dcterms:modified>
</cp:coreProperties>
</file>